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Inter Bold" charset="1" panose="020B0802030000000004"/>
      <p:regular r:id="rId15"/>
    </p:embeddedFont>
    <p:embeddedFont>
      <p:font typeface="Open Sans Semi-Bold" charset="1" panose="00000000000000000000"/>
      <p:regular r:id="rId16"/>
    </p:embeddedFont>
    <p:embeddedFont>
      <p:font typeface="Open Sans" charset="1" panose="00000000000000000000"/>
      <p:regular r:id="rId17"/>
    </p:embeddedFont>
    <p:embeddedFont>
      <p:font typeface="Open Sans Bold" charset="1" panose="00000000000000000000"/>
      <p:regular r:id="rId18"/>
    </p:embeddedFont>
    <p:embeddedFont>
      <p:font typeface="Open Sans Medium" charset="1" panose="00000000000000000000"/>
      <p:regular r:id="rId19"/>
    </p:embeddedFont>
    <p:embeddedFont>
      <p:font typeface="Poppins Bold"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7.jpeg" Type="http://schemas.openxmlformats.org/officeDocument/2006/relationships/image"/><Relationship Id="rId4" Target="../media/image6.jpeg" Type="http://schemas.openxmlformats.org/officeDocument/2006/relationships/image"/><Relationship Id="rId5" Target="../media/image9.jpeg" Type="http://schemas.openxmlformats.org/officeDocument/2006/relationships/image"/><Relationship Id="rId6"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FF914D"/>
            </a:solidFill>
            <a:prstDash val="solid"/>
            <a:headEnd type="none" len="sm" w="sm"/>
            <a:tailEnd type="none" len="sm" w="sm"/>
          </a:ln>
        </p:spPr>
      </p:sp>
      <p:grpSp>
        <p:nvGrpSpPr>
          <p:cNvPr name="Group 6" id="6"/>
          <p:cNvGrpSpPr/>
          <p:nvPr/>
        </p:nvGrpSpPr>
        <p:grpSpPr>
          <a:xfrm rot="0">
            <a:off x="11834176" y="1815982"/>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766320"/>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2" id="12"/>
          <p:cNvSpPr txBox="true"/>
          <p:nvPr/>
        </p:nvSpPr>
        <p:spPr>
          <a:xfrm rot="0">
            <a:off x="874495" y="2886269"/>
            <a:ext cx="14166687" cy="2678850"/>
          </a:xfrm>
          <a:prstGeom prst="rect">
            <a:avLst/>
          </a:prstGeom>
        </p:spPr>
        <p:txBody>
          <a:bodyPr anchor="t" rtlCol="false" tIns="0" lIns="0" bIns="0" rIns="0">
            <a:spAutoFit/>
          </a:bodyPr>
          <a:lstStyle/>
          <a:p>
            <a:pPr algn="l">
              <a:lnSpc>
                <a:spcPts val="21873"/>
              </a:lnSpc>
            </a:pPr>
            <a:r>
              <a:rPr lang="en-US" sz="15624" b="true">
                <a:solidFill>
                  <a:srgbClr val="000000"/>
                </a:solidFill>
                <a:latin typeface="Inter Bold"/>
                <a:ea typeface="Inter Bold"/>
                <a:cs typeface="Inter Bold"/>
                <a:sym typeface="Inter Bold"/>
              </a:rPr>
              <a:t>CHEEPAA</a:t>
            </a:r>
          </a:p>
        </p:txBody>
      </p:sp>
      <p:sp>
        <p:nvSpPr>
          <p:cNvPr name="TextBox 13" id="13"/>
          <p:cNvSpPr txBox="true"/>
          <p:nvPr/>
        </p:nvSpPr>
        <p:spPr>
          <a:xfrm rot="0">
            <a:off x="1690843" y="5507968"/>
            <a:ext cx="8069342" cy="1471930"/>
          </a:xfrm>
          <a:prstGeom prst="rect">
            <a:avLst/>
          </a:prstGeom>
        </p:spPr>
        <p:txBody>
          <a:bodyPr anchor="t" rtlCol="false" tIns="0" lIns="0" bIns="0" rIns="0">
            <a:spAutoFit/>
          </a:bodyPr>
          <a:lstStyle/>
          <a:p>
            <a:pPr algn="l">
              <a:lnSpc>
                <a:spcPts val="3919"/>
              </a:lnSpc>
            </a:pPr>
            <a:r>
              <a:rPr lang="en-US" b="true" sz="2799" spc="207">
                <a:solidFill>
                  <a:srgbClr val="000000"/>
                </a:solidFill>
                <a:latin typeface="Open Sans Semi-Bold"/>
                <a:ea typeface="Open Sans Semi-Bold"/>
                <a:cs typeface="Open Sans Semi-Bold"/>
                <a:sym typeface="Open Sans Semi-Bold"/>
              </a:rPr>
              <a:t>PORTABLE AIR QUALITY MONITOR</a:t>
            </a:r>
          </a:p>
          <a:p>
            <a:pPr algn="l">
              <a:lnSpc>
                <a:spcPts val="3919"/>
              </a:lnSpc>
            </a:pPr>
            <a:r>
              <a:rPr lang="en-US" sz="2799" spc="207" b="true">
                <a:solidFill>
                  <a:srgbClr val="000000"/>
                </a:solidFill>
                <a:latin typeface="Open Sans Semi-Bold"/>
                <a:ea typeface="Open Sans Semi-Bold"/>
                <a:cs typeface="Open Sans Semi-Bold"/>
                <a:sym typeface="Open Sans Semi-Bold"/>
              </a:rPr>
              <a:t>for Respiratory Health</a:t>
            </a:r>
          </a:p>
          <a:p>
            <a:pPr algn="l" marL="0" indent="0" lvl="0">
              <a:lnSpc>
                <a:spcPts val="3919"/>
              </a:lnSpc>
            </a:pPr>
          </a:p>
        </p:txBody>
      </p:sp>
      <p:grpSp>
        <p:nvGrpSpPr>
          <p:cNvPr name="Group 14" id="14"/>
          <p:cNvGrpSpPr/>
          <p:nvPr/>
        </p:nvGrpSpPr>
        <p:grpSpPr>
          <a:xfrm rot="0">
            <a:off x="12434242" y="2494541"/>
            <a:ext cx="3656950" cy="3495617"/>
            <a:chOff x="0" y="0"/>
            <a:chExt cx="4875933" cy="4660823"/>
          </a:xfrm>
        </p:grpSpPr>
        <p:grpSp>
          <p:nvGrpSpPr>
            <p:cNvPr name="Group 15" id="15"/>
            <p:cNvGrpSpPr/>
            <p:nvPr/>
          </p:nvGrpSpPr>
          <p:grpSpPr>
            <a:xfrm rot="0">
              <a:off x="0" y="0"/>
              <a:ext cx="4660823" cy="46608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57150"/>
                <a:ext cx="660400" cy="679450"/>
              </a:xfrm>
              <a:prstGeom prst="rect">
                <a:avLst/>
              </a:prstGeom>
            </p:spPr>
            <p:txBody>
              <a:bodyPr anchor="ctr" rtlCol="false" tIns="10995" lIns="10995" bIns="10995" rIns="10995"/>
              <a:lstStyle/>
              <a:p>
                <a:pPr algn="ctr">
                  <a:lnSpc>
                    <a:spcPts val="1259"/>
                  </a:lnSpc>
                </a:pPr>
              </a:p>
            </p:txBody>
          </p:sp>
        </p:grpSp>
        <p:sp>
          <p:nvSpPr>
            <p:cNvPr name="Freeform 18" id="18"/>
            <p:cNvSpPr/>
            <p:nvPr/>
          </p:nvSpPr>
          <p:spPr>
            <a:xfrm flipH="false" flipV="false" rot="0">
              <a:off x="565828" y="125050"/>
              <a:ext cx="4310105" cy="4410724"/>
            </a:xfrm>
            <a:custGeom>
              <a:avLst/>
              <a:gdLst/>
              <a:ahLst/>
              <a:cxnLst/>
              <a:rect r="r" b="b" t="t" l="l"/>
              <a:pathLst>
                <a:path h="4410724" w="4310105">
                  <a:moveTo>
                    <a:pt x="0" y="0"/>
                  </a:moveTo>
                  <a:lnTo>
                    <a:pt x="4310105" y="0"/>
                  </a:lnTo>
                  <a:lnTo>
                    <a:pt x="4310105" y="4410723"/>
                  </a:lnTo>
                  <a:lnTo>
                    <a:pt x="0" y="4410723"/>
                  </a:lnTo>
                  <a:lnTo>
                    <a:pt x="0" y="0"/>
                  </a:lnTo>
                  <a:close/>
                </a:path>
              </a:pathLst>
            </a:custGeom>
            <a:blipFill>
              <a:blip r:embed="rId2"/>
              <a:stretch>
                <a:fillRect l="0" t="-102896" r="-108153"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FF914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a:grpSpLocks noChangeAspect="true"/>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8415" t="-8508" r="-39532" b="-15678"/>
              </a:stretch>
            </a:blipFill>
          </p:spPr>
        </p:sp>
      </p:grpSp>
      <p:sp>
        <p:nvSpPr>
          <p:cNvPr name="AutoShape 7" id="7"/>
          <p:cNvSpPr/>
          <p:nvPr/>
        </p:nvSpPr>
        <p:spPr>
          <a:xfrm flipV="true">
            <a:off x="9091167" y="2982807"/>
            <a:ext cx="4351856" cy="0"/>
          </a:xfrm>
          <a:prstGeom prst="line">
            <a:avLst/>
          </a:prstGeom>
          <a:ln cap="flat" w="76200">
            <a:solidFill>
              <a:srgbClr val="FF914D"/>
            </a:solidFill>
            <a:prstDash val="solid"/>
            <a:headEnd type="none" len="sm" w="sm"/>
            <a:tailEnd type="none" len="sm" w="sm"/>
          </a:ln>
        </p:spPr>
      </p:sp>
      <p:grpSp>
        <p:nvGrpSpPr>
          <p:cNvPr name="Group 8" id="8"/>
          <p:cNvGrpSpPr/>
          <p:nvPr/>
        </p:nvGrpSpPr>
        <p:grpSpPr>
          <a:xfrm rot="0">
            <a:off x="1028700" y="8881660"/>
            <a:ext cx="715180" cy="7151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914D"/>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4871011" y="6031106"/>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4" id="14"/>
          <p:cNvSpPr txBox="true"/>
          <p:nvPr/>
        </p:nvSpPr>
        <p:spPr>
          <a:xfrm rot="0">
            <a:off x="9091101" y="1654573"/>
            <a:ext cx="8168199" cy="994410"/>
          </a:xfrm>
          <a:prstGeom prst="rect">
            <a:avLst/>
          </a:prstGeom>
        </p:spPr>
        <p:txBody>
          <a:bodyPr anchor="t" rtlCol="false" tIns="0" lIns="0" bIns="0" rIns="0">
            <a:spAutoFit/>
          </a:bodyPr>
          <a:lstStyle/>
          <a:p>
            <a:pPr algn="l">
              <a:lnSpc>
                <a:spcPts val="7560"/>
              </a:lnSpc>
            </a:pPr>
            <a:r>
              <a:rPr lang="en-US" sz="7200" b="true">
                <a:solidFill>
                  <a:srgbClr val="000000"/>
                </a:solidFill>
                <a:latin typeface="Inter Bold"/>
                <a:ea typeface="Inter Bold"/>
                <a:cs typeface="Inter Bold"/>
                <a:sym typeface="Inter Bold"/>
              </a:rPr>
              <a:t>THE PROBLEM:</a:t>
            </a:r>
          </a:p>
        </p:txBody>
      </p:sp>
      <p:sp>
        <p:nvSpPr>
          <p:cNvPr name="TextBox 15" id="15"/>
          <p:cNvSpPr txBox="true"/>
          <p:nvPr/>
        </p:nvSpPr>
        <p:spPr>
          <a:xfrm rot="0">
            <a:off x="9144000" y="3594523"/>
            <a:ext cx="8115300" cy="5287137"/>
          </a:xfrm>
          <a:prstGeom prst="rect">
            <a:avLst/>
          </a:prstGeom>
        </p:spPr>
        <p:txBody>
          <a:bodyPr anchor="t" rtlCol="false" tIns="0" lIns="0" bIns="0" rIns="0">
            <a:spAutoFit/>
          </a:bodyPr>
          <a:lstStyle/>
          <a:p>
            <a:pPr algn="just" marL="518160" indent="-259080" lvl="1">
              <a:lnSpc>
                <a:spcPts val="4224"/>
              </a:lnSpc>
              <a:buFont typeface="Arial"/>
              <a:buChar char="•"/>
            </a:pPr>
            <a:r>
              <a:rPr lang="en-US" sz="2400" spc="96">
                <a:solidFill>
                  <a:srgbClr val="000000"/>
                </a:solidFill>
                <a:latin typeface="Open Sans"/>
                <a:ea typeface="Open Sans"/>
                <a:cs typeface="Open Sans"/>
                <a:sym typeface="Open Sans"/>
              </a:rPr>
              <a:t>Problem: Individuals with respiratory conditions like asthma and COPD are highly sensitive to poor air quality, leading to health issues.</a:t>
            </a:r>
          </a:p>
          <a:p>
            <a:pPr algn="just" marL="518160" indent="-259080" lvl="1">
              <a:lnSpc>
                <a:spcPts val="4224"/>
              </a:lnSpc>
              <a:buFont typeface="Arial"/>
              <a:buChar char="•"/>
            </a:pPr>
            <a:r>
              <a:rPr lang="en-US" sz="2400" spc="96">
                <a:solidFill>
                  <a:srgbClr val="000000"/>
                </a:solidFill>
                <a:latin typeface="Open Sans"/>
                <a:ea typeface="Open Sans"/>
                <a:cs typeface="Open Sans"/>
                <a:sym typeface="Open Sans"/>
              </a:rPr>
              <a:t>Impact: Poor air quality can trigger severe symptoms and reduce the quality of life for these individuals.</a:t>
            </a:r>
          </a:p>
          <a:p>
            <a:pPr algn="just" marL="518160" indent="-259080" lvl="1">
              <a:lnSpc>
                <a:spcPts val="4224"/>
              </a:lnSpc>
              <a:buFont typeface="Arial"/>
              <a:buChar char="•"/>
            </a:pPr>
            <a:r>
              <a:rPr lang="en-US" sz="2400" spc="96">
                <a:solidFill>
                  <a:srgbClr val="000000"/>
                </a:solidFill>
                <a:latin typeface="Open Sans"/>
                <a:ea typeface="Open Sans"/>
                <a:cs typeface="Open Sans"/>
                <a:sym typeface="Open Sans"/>
              </a:rPr>
              <a:t>Current Challenge: Existing air quality monitoring systems are not portable, personalized, or user-friendly for daily use.</a:t>
            </a:r>
          </a:p>
          <a:p>
            <a:pPr algn="just" marL="0" indent="0" lvl="0">
              <a:lnSpc>
                <a:spcPts val="4224"/>
              </a:lnSpc>
            </a:pPr>
          </a:p>
        </p:txBody>
      </p:sp>
      <p:grpSp>
        <p:nvGrpSpPr>
          <p:cNvPr name="Group 16" id="16"/>
          <p:cNvGrpSpPr/>
          <p:nvPr/>
        </p:nvGrpSpPr>
        <p:grpSpPr>
          <a:xfrm rot="0">
            <a:off x="874495" y="522844"/>
            <a:ext cx="4063562" cy="780334"/>
            <a:chOff x="0" y="0"/>
            <a:chExt cx="5418082" cy="1040445"/>
          </a:xfrm>
        </p:grpSpPr>
        <p:sp>
          <p:nvSpPr>
            <p:cNvPr name="TextBox 17" id="17"/>
            <p:cNvSpPr txBox="true"/>
            <p:nvPr/>
          </p:nvSpPr>
          <p:spPr>
            <a:xfrm rot="0">
              <a:off x="1162888" y="263936"/>
              <a:ext cx="4255195" cy="547158"/>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Cheepaa</a:t>
              </a:r>
            </a:p>
          </p:txBody>
        </p:sp>
        <p:grpSp>
          <p:nvGrpSpPr>
            <p:cNvPr name="Group 18" id="18"/>
            <p:cNvGrpSpPr/>
            <p:nvPr/>
          </p:nvGrpSpPr>
          <p:grpSpPr>
            <a:xfrm rot="0">
              <a:off x="0" y="0"/>
              <a:ext cx="1040445" cy="104044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1260"/>
                  </a:lnSpc>
                </a:pPr>
              </a:p>
            </p:txBody>
          </p:sp>
        </p:grpSp>
        <p:sp>
          <p:nvSpPr>
            <p:cNvPr name="Freeform 21" id="21"/>
            <p:cNvSpPr/>
            <p:nvPr/>
          </p:nvSpPr>
          <p:spPr>
            <a:xfrm flipH="false" flipV="false" rot="0">
              <a:off x="126311" y="27915"/>
              <a:ext cx="962153" cy="984614"/>
            </a:xfrm>
            <a:custGeom>
              <a:avLst/>
              <a:gdLst/>
              <a:ahLst/>
              <a:cxnLst/>
              <a:rect r="r" b="b" t="t" l="l"/>
              <a:pathLst>
                <a:path h="984614" w="962153">
                  <a:moveTo>
                    <a:pt x="0" y="0"/>
                  </a:moveTo>
                  <a:lnTo>
                    <a:pt x="962153" y="0"/>
                  </a:lnTo>
                  <a:lnTo>
                    <a:pt x="962153" y="984615"/>
                  </a:lnTo>
                  <a:lnTo>
                    <a:pt x="0" y="984615"/>
                  </a:lnTo>
                  <a:lnTo>
                    <a:pt x="0" y="0"/>
                  </a:lnTo>
                  <a:close/>
                </a:path>
              </a:pathLst>
            </a:custGeom>
            <a:blipFill>
              <a:blip r:embed="rId3"/>
              <a:stretch>
                <a:fillRect l="0" t="-102896" r="-108153"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FF914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FF914D"/>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FF914D"/>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3268930" y="-1565593"/>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4" id="14"/>
          <p:cNvSpPr/>
          <p:nvPr/>
        </p:nvSpPr>
        <p:spPr>
          <a:xfrm>
            <a:off x="1085850" y="2994092"/>
            <a:ext cx="0" cy="1442010"/>
          </a:xfrm>
          <a:prstGeom prst="line">
            <a:avLst/>
          </a:prstGeom>
          <a:ln cap="flat" w="76200">
            <a:solidFill>
              <a:srgbClr val="FF914D"/>
            </a:solidFill>
            <a:prstDash val="solid"/>
            <a:headEnd type="none" len="sm" w="sm"/>
            <a:tailEnd type="none" len="sm" w="sm"/>
          </a:ln>
        </p:spPr>
      </p:sp>
      <p:grpSp>
        <p:nvGrpSpPr>
          <p:cNvPr name="Group 15" id="15"/>
          <p:cNvGrpSpPr/>
          <p:nvPr/>
        </p:nvGrpSpPr>
        <p:grpSpPr>
          <a:xfrm rot="0">
            <a:off x="10196488" y="1215940"/>
            <a:ext cx="715180" cy="7151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914D"/>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8" id="18"/>
          <p:cNvGrpSpPr/>
          <p:nvPr/>
        </p:nvGrpSpPr>
        <p:grpSpPr>
          <a:xfrm rot="0">
            <a:off x="874495" y="522844"/>
            <a:ext cx="4063562" cy="780334"/>
            <a:chOff x="0" y="0"/>
            <a:chExt cx="5418082" cy="1040445"/>
          </a:xfrm>
        </p:grpSpPr>
        <p:sp>
          <p:nvSpPr>
            <p:cNvPr name="TextBox 19" id="19"/>
            <p:cNvSpPr txBox="true"/>
            <p:nvPr/>
          </p:nvSpPr>
          <p:spPr>
            <a:xfrm rot="0">
              <a:off x="1162888" y="263936"/>
              <a:ext cx="4255195" cy="547158"/>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Cheepaa</a:t>
              </a:r>
            </a:p>
          </p:txBody>
        </p:sp>
        <p:grpSp>
          <p:nvGrpSpPr>
            <p:cNvPr name="Group 20" id="20"/>
            <p:cNvGrpSpPr/>
            <p:nvPr/>
          </p:nvGrpSpPr>
          <p:grpSpPr>
            <a:xfrm rot="0">
              <a:off x="0" y="0"/>
              <a:ext cx="1040445" cy="104044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1260"/>
                  </a:lnSpc>
                </a:pPr>
              </a:p>
            </p:txBody>
          </p:sp>
        </p:grpSp>
        <p:sp>
          <p:nvSpPr>
            <p:cNvPr name="Freeform 23" id="23"/>
            <p:cNvSpPr/>
            <p:nvPr/>
          </p:nvSpPr>
          <p:spPr>
            <a:xfrm flipH="false" flipV="false" rot="0">
              <a:off x="126311" y="27915"/>
              <a:ext cx="962153" cy="984614"/>
            </a:xfrm>
            <a:custGeom>
              <a:avLst/>
              <a:gdLst/>
              <a:ahLst/>
              <a:cxnLst/>
              <a:rect r="r" b="b" t="t" l="l"/>
              <a:pathLst>
                <a:path h="984614" w="962153">
                  <a:moveTo>
                    <a:pt x="0" y="0"/>
                  </a:moveTo>
                  <a:lnTo>
                    <a:pt x="962153" y="0"/>
                  </a:lnTo>
                  <a:lnTo>
                    <a:pt x="962153" y="984615"/>
                  </a:lnTo>
                  <a:lnTo>
                    <a:pt x="0" y="984615"/>
                  </a:lnTo>
                  <a:lnTo>
                    <a:pt x="0" y="0"/>
                  </a:lnTo>
                  <a:close/>
                </a:path>
              </a:pathLst>
            </a:custGeom>
            <a:blipFill>
              <a:blip r:embed="rId2"/>
              <a:stretch>
                <a:fillRect l="0" t="-102896" r="-108153" b="0"/>
              </a:stretch>
            </a:blipFill>
          </p:spPr>
        </p:sp>
      </p:grpSp>
      <p:sp>
        <p:nvSpPr>
          <p:cNvPr name="Freeform 24" id="24"/>
          <p:cNvSpPr/>
          <p:nvPr/>
        </p:nvSpPr>
        <p:spPr>
          <a:xfrm flipH="false" flipV="false" rot="0">
            <a:off x="11205470" y="2751904"/>
            <a:ext cx="6924188" cy="6045256"/>
          </a:xfrm>
          <a:custGeom>
            <a:avLst/>
            <a:gdLst/>
            <a:ahLst/>
            <a:cxnLst/>
            <a:rect r="r" b="b" t="t" l="l"/>
            <a:pathLst>
              <a:path h="6045256" w="6924188">
                <a:moveTo>
                  <a:pt x="0" y="0"/>
                </a:moveTo>
                <a:lnTo>
                  <a:pt x="6924188" y="0"/>
                </a:lnTo>
                <a:lnTo>
                  <a:pt x="6924188" y="6045256"/>
                </a:lnTo>
                <a:lnTo>
                  <a:pt x="0" y="6045256"/>
                </a:lnTo>
                <a:lnTo>
                  <a:pt x="0" y="0"/>
                </a:lnTo>
                <a:close/>
              </a:path>
            </a:pathLst>
          </a:custGeom>
          <a:blipFill>
            <a:blip r:embed="rId3"/>
            <a:stretch>
              <a:fillRect l="-9407" t="0" r="0" b="0"/>
            </a:stretch>
          </a:blipFill>
        </p:spPr>
      </p:sp>
      <p:sp>
        <p:nvSpPr>
          <p:cNvPr name="TextBox 25" id="25"/>
          <p:cNvSpPr txBox="true"/>
          <p:nvPr/>
        </p:nvSpPr>
        <p:spPr>
          <a:xfrm rot="0">
            <a:off x="1028700" y="1481540"/>
            <a:ext cx="7158103" cy="994410"/>
          </a:xfrm>
          <a:prstGeom prst="rect">
            <a:avLst/>
          </a:prstGeom>
        </p:spPr>
        <p:txBody>
          <a:bodyPr anchor="t" rtlCol="false" tIns="0" lIns="0" bIns="0" rIns="0">
            <a:spAutoFit/>
          </a:bodyPr>
          <a:lstStyle/>
          <a:p>
            <a:pPr algn="l">
              <a:lnSpc>
                <a:spcPts val="7560"/>
              </a:lnSpc>
            </a:pPr>
            <a:r>
              <a:rPr lang="en-US" sz="7200" b="true">
                <a:solidFill>
                  <a:srgbClr val="000000"/>
                </a:solidFill>
                <a:latin typeface="Inter Bold"/>
                <a:ea typeface="Inter Bold"/>
                <a:cs typeface="Inter Bold"/>
                <a:sym typeface="Inter Bold"/>
              </a:rPr>
              <a:t>OUR SOLUTION</a:t>
            </a:r>
          </a:p>
        </p:txBody>
      </p:sp>
      <p:sp>
        <p:nvSpPr>
          <p:cNvPr name="TextBox 26" id="26"/>
          <p:cNvSpPr txBox="true"/>
          <p:nvPr/>
        </p:nvSpPr>
        <p:spPr>
          <a:xfrm rot="0">
            <a:off x="1085850" y="2070735"/>
            <a:ext cx="9882968" cy="9020937"/>
          </a:xfrm>
          <a:prstGeom prst="rect">
            <a:avLst/>
          </a:prstGeom>
        </p:spPr>
        <p:txBody>
          <a:bodyPr anchor="t" rtlCol="false" tIns="0" lIns="0" bIns="0" rIns="0">
            <a:spAutoFit/>
          </a:bodyPr>
          <a:lstStyle/>
          <a:p>
            <a:pPr algn="just">
              <a:lnSpc>
                <a:spcPts val="4224"/>
              </a:lnSpc>
            </a:pPr>
          </a:p>
          <a:p>
            <a:pPr algn="just" marL="518160" indent="-259080" lvl="1">
              <a:lnSpc>
                <a:spcPts val="4224"/>
              </a:lnSpc>
              <a:buFont typeface="Arial"/>
              <a:buChar char="•"/>
            </a:pPr>
            <a:r>
              <a:rPr lang="en-US" sz="2400" spc="96">
                <a:solidFill>
                  <a:srgbClr val="000000"/>
                </a:solidFill>
                <a:latin typeface="Open Sans"/>
                <a:ea typeface="Open Sans"/>
                <a:cs typeface="Open Sans"/>
                <a:sym typeface="Open Sans"/>
              </a:rPr>
              <a:t>Solution: A portable, bird-shaped air quality monitor named "Cheepa" that provides real-time air quality feedback, alerts, and data logging.</a:t>
            </a:r>
          </a:p>
          <a:p>
            <a:pPr algn="just" marL="518160" indent="-259080" lvl="1">
              <a:lnSpc>
                <a:spcPts val="4224"/>
              </a:lnSpc>
              <a:buFont typeface="Arial"/>
              <a:buChar char="•"/>
            </a:pPr>
            <a:r>
              <a:rPr lang="en-US" sz="2400" spc="96">
                <a:solidFill>
                  <a:srgbClr val="000000"/>
                </a:solidFill>
                <a:latin typeface="Open Sans"/>
                <a:ea typeface="Open Sans"/>
                <a:cs typeface="Open Sans"/>
                <a:sym typeface="Open Sans"/>
              </a:rPr>
              <a:t>Key Features:</a:t>
            </a:r>
          </a:p>
          <a:p>
            <a:pPr algn="just">
              <a:lnSpc>
                <a:spcPts val="4224"/>
              </a:lnSpc>
            </a:pPr>
            <a:r>
              <a:rPr lang="en-US" sz="2400" spc="96">
                <a:solidFill>
                  <a:srgbClr val="000000"/>
                </a:solidFill>
                <a:latin typeface="Open Sans"/>
                <a:ea typeface="Open Sans"/>
                <a:cs typeface="Open Sans"/>
                <a:sym typeface="Open Sans"/>
              </a:rPr>
              <a:t>               -</a:t>
            </a:r>
            <a:r>
              <a:rPr lang="en-US" sz="2400" spc="96">
                <a:solidFill>
                  <a:srgbClr val="000000"/>
                </a:solidFill>
                <a:latin typeface="Open Sans"/>
                <a:ea typeface="Open Sans"/>
                <a:cs typeface="Open Sans"/>
                <a:sym typeface="Open Sans"/>
              </a:rPr>
              <a:t>Real-Time Feedback through audible chirps</a:t>
            </a:r>
          </a:p>
          <a:p>
            <a:pPr algn="just">
              <a:lnSpc>
                <a:spcPts val="4224"/>
              </a:lnSpc>
            </a:pPr>
            <a:r>
              <a:rPr lang="en-US" sz="2400" spc="96">
                <a:solidFill>
                  <a:srgbClr val="000000"/>
                </a:solidFill>
                <a:latin typeface="Open Sans"/>
                <a:ea typeface="Open Sans"/>
                <a:cs typeface="Open Sans"/>
                <a:sym typeface="Open Sans"/>
              </a:rPr>
              <a:t>               -</a:t>
            </a:r>
            <a:r>
              <a:rPr lang="en-US" sz="2400" spc="96">
                <a:solidFill>
                  <a:srgbClr val="000000"/>
                </a:solidFill>
                <a:latin typeface="Open Sans"/>
                <a:ea typeface="Open Sans"/>
                <a:cs typeface="Open Sans"/>
                <a:sym typeface="Open Sans"/>
              </a:rPr>
              <a:t>Mobile Connectivity (Wifi-enabled)</a:t>
            </a:r>
          </a:p>
          <a:p>
            <a:pPr algn="just">
              <a:lnSpc>
                <a:spcPts val="4224"/>
              </a:lnSpc>
            </a:pPr>
            <a:r>
              <a:rPr lang="en-US" sz="2400" spc="96">
                <a:solidFill>
                  <a:srgbClr val="000000"/>
                </a:solidFill>
                <a:latin typeface="Open Sans"/>
                <a:ea typeface="Open Sans"/>
                <a:cs typeface="Open Sans"/>
                <a:sym typeface="Open Sans"/>
              </a:rPr>
              <a:t>               -</a:t>
            </a:r>
            <a:r>
              <a:rPr lang="en-US" sz="2400" spc="96">
                <a:solidFill>
                  <a:srgbClr val="000000"/>
                </a:solidFill>
                <a:latin typeface="Open Sans"/>
                <a:ea typeface="Open Sans"/>
                <a:cs typeface="Open Sans"/>
                <a:sym typeface="Open Sans"/>
              </a:rPr>
              <a:t>Health Alerts with custom notifications</a:t>
            </a:r>
          </a:p>
          <a:p>
            <a:pPr algn="just">
              <a:lnSpc>
                <a:spcPts val="4224"/>
              </a:lnSpc>
            </a:pPr>
            <a:r>
              <a:rPr lang="en-US" sz="2400" spc="96">
                <a:solidFill>
                  <a:srgbClr val="000000"/>
                </a:solidFill>
                <a:latin typeface="Open Sans"/>
                <a:ea typeface="Open Sans"/>
                <a:cs typeface="Open Sans"/>
                <a:sym typeface="Open Sans"/>
              </a:rPr>
              <a:t>               -</a:t>
            </a:r>
            <a:r>
              <a:rPr lang="en-US" sz="2400" spc="96">
                <a:solidFill>
                  <a:srgbClr val="000000"/>
                </a:solidFill>
                <a:latin typeface="Open Sans"/>
                <a:ea typeface="Open Sans"/>
                <a:cs typeface="Open Sans"/>
                <a:sym typeface="Open Sans"/>
              </a:rPr>
              <a:t>Rechargeable &amp; Long-Lasting battery</a:t>
            </a:r>
          </a:p>
          <a:p>
            <a:pPr algn="just" marL="518160" indent="-259080" lvl="1">
              <a:lnSpc>
                <a:spcPts val="4224"/>
              </a:lnSpc>
              <a:buFont typeface="Arial"/>
              <a:buChar char="•"/>
            </a:pPr>
            <a:r>
              <a:rPr lang="en-US" sz="2400" spc="96">
                <a:solidFill>
                  <a:srgbClr val="000000"/>
                </a:solidFill>
                <a:latin typeface="Open Sans"/>
                <a:ea typeface="Open Sans"/>
                <a:cs typeface="Open Sans"/>
                <a:sym typeface="Open Sans"/>
              </a:rPr>
              <a:t>Air pollution is a danger to lung health, particularly for: </a:t>
            </a:r>
            <a:r>
              <a:rPr lang="en-US" sz="2400" spc="96">
                <a:solidFill>
                  <a:srgbClr val="000000"/>
                </a:solidFill>
                <a:latin typeface="Open Sans"/>
                <a:ea typeface="Open Sans"/>
                <a:cs typeface="Open Sans"/>
                <a:sym typeface="Open Sans"/>
              </a:rPr>
              <a:t>Babies and children, whose normal breathing is faster than older children and adults;</a:t>
            </a:r>
          </a:p>
          <a:p>
            <a:pPr algn="just">
              <a:lnSpc>
                <a:spcPts val="4224"/>
              </a:lnSpc>
            </a:pPr>
            <a:r>
              <a:rPr lang="en-US" sz="2400" spc="96">
                <a:solidFill>
                  <a:srgbClr val="000000"/>
                </a:solidFill>
                <a:latin typeface="Open Sans"/>
                <a:ea typeface="Open Sans"/>
                <a:cs typeface="Open Sans"/>
                <a:sym typeface="Open Sans"/>
              </a:rPr>
              <a:t>            - </a:t>
            </a:r>
            <a:r>
              <a:rPr lang="en-US" sz="2400" spc="96">
                <a:solidFill>
                  <a:srgbClr val="000000"/>
                </a:solidFill>
                <a:latin typeface="Open Sans"/>
                <a:ea typeface="Open Sans"/>
                <a:cs typeface="Open Sans"/>
                <a:sym typeface="Open Sans"/>
              </a:rPr>
              <a:t>The elderly, who may have higher respiratory rates;</a:t>
            </a:r>
          </a:p>
          <a:p>
            <a:pPr algn="just">
              <a:lnSpc>
                <a:spcPts val="4224"/>
              </a:lnSpc>
            </a:pPr>
            <a:r>
              <a:rPr lang="en-US" sz="2400" spc="96">
                <a:solidFill>
                  <a:srgbClr val="000000"/>
                </a:solidFill>
                <a:latin typeface="Open Sans"/>
                <a:ea typeface="Open Sans"/>
                <a:cs typeface="Open Sans"/>
                <a:sym typeface="Open Sans"/>
              </a:rPr>
              <a:t>            - People who work or spend time outdoors; and</a:t>
            </a:r>
          </a:p>
          <a:p>
            <a:pPr algn="just">
              <a:lnSpc>
                <a:spcPts val="4224"/>
              </a:lnSpc>
            </a:pPr>
            <a:r>
              <a:rPr lang="en-US" sz="2400" spc="96">
                <a:solidFill>
                  <a:srgbClr val="000000"/>
                </a:solidFill>
                <a:latin typeface="Open Sans"/>
                <a:ea typeface="Open Sans"/>
                <a:cs typeface="Open Sans"/>
                <a:sym typeface="Open Sans"/>
              </a:rPr>
              <a:t>            - People with heart or lung disease.</a:t>
            </a:r>
          </a:p>
          <a:p>
            <a:pPr algn="just">
              <a:lnSpc>
                <a:spcPts val="4224"/>
              </a:lnSpc>
            </a:pPr>
          </a:p>
          <a:p>
            <a:pPr algn="just" marL="0" indent="0" lvl="0">
              <a:lnSpc>
                <a:spcPts val="422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2568115"/>
            <a:ext cx="877649" cy="8776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4" id="4"/>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000000"/>
                  </a:solidFill>
                  <a:latin typeface="Inter Bold"/>
                  <a:ea typeface="Inter Bold"/>
                  <a:cs typeface="Inter Bold"/>
                  <a:sym typeface="Inter Bold"/>
                </a:rPr>
                <a:t>01</a:t>
              </a:r>
            </a:p>
          </p:txBody>
        </p:sp>
      </p:grpSp>
      <p:grpSp>
        <p:nvGrpSpPr>
          <p:cNvPr name="Group 5" id="5"/>
          <p:cNvGrpSpPr/>
          <p:nvPr/>
        </p:nvGrpSpPr>
        <p:grpSpPr>
          <a:xfrm rot="0">
            <a:off x="9867785" y="6633742"/>
            <a:ext cx="877649" cy="8776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7" id="7"/>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b="true" sz="2999">
                  <a:solidFill>
                    <a:srgbClr val="000000"/>
                  </a:solidFill>
                  <a:latin typeface="Inter Bold"/>
                  <a:ea typeface="Inter Bold"/>
                  <a:cs typeface="Inter Bold"/>
                  <a:sym typeface="Inter Bold"/>
                </a:rPr>
                <a:t>02</a:t>
              </a:r>
            </a:p>
          </p:txBody>
        </p:sp>
      </p:grpSp>
      <p:grpSp>
        <p:nvGrpSpPr>
          <p:cNvPr name="Group 8" id="8"/>
          <p:cNvGrpSpPr/>
          <p:nvPr/>
        </p:nvGrpSpPr>
        <p:grpSpPr>
          <a:xfrm rot="0">
            <a:off x="17400866" y="0"/>
            <a:ext cx="863406" cy="1914819"/>
            <a:chOff x="0" y="0"/>
            <a:chExt cx="227399" cy="504314"/>
          </a:xfrm>
        </p:grpSpPr>
        <p:sp>
          <p:nvSpPr>
            <p:cNvPr name="Freeform 9" id="9"/>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FF914D"/>
            </a:solidFill>
          </p:spPr>
        </p:sp>
        <p:sp>
          <p:nvSpPr>
            <p:cNvPr name="TextBox 10" id="10"/>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061650" y="8036778"/>
            <a:ext cx="3803190" cy="38031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4" id="14"/>
          <p:cNvGrpSpPr/>
          <p:nvPr/>
        </p:nvGrpSpPr>
        <p:grpSpPr>
          <a:xfrm rot="0">
            <a:off x="0" y="10094695"/>
            <a:ext cx="18264272" cy="192305"/>
            <a:chOff x="0" y="0"/>
            <a:chExt cx="4810343" cy="50648"/>
          </a:xfrm>
        </p:grpSpPr>
        <p:sp>
          <p:nvSpPr>
            <p:cNvPr name="Freeform 15" id="15"/>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FF914D"/>
            </a:solidFill>
          </p:spPr>
        </p:sp>
        <p:sp>
          <p:nvSpPr>
            <p:cNvPr name="TextBox 16" id="16"/>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17" id="17"/>
          <p:cNvSpPr txBox="true"/>
          <p:nvPr/>
        </p:nvSpPr>
        <p:spPr>
          <a:xfrm rot="0">
            <a:off x="839945" y="552744"/>
            <a:ext cx="7149728" cy="994410"/>
          </a:xfrm>
          <a:prstGeom prst="rect">
            <a:avLst/>
          </a:prstGeom>
        </p:spPr>
        <p:txBody>
          <a:bodyPr anchor="t" rtlCol="false" tIns="0" lIns="0" bIns="0" rIns="0">
            <a:spAutoFit/>
          </a:bodyPr>
          <a:lstStyle/>
          <a:p>
            <a:pPr algn="l">
              <a:lnSpc>
                <a:spcPts val="7560"/>
              </a:lnSpc>
            </a:pPr>
            <a:r>
              <a:rPr lang="en-US" sz="7200" b="true">
                <a:solidFill>
                  <a:srgbClr val="000000"/>
                </a:solidFill>
                <a:latin typeface="Inter Bold"/>
                <a:ea typeface="Inter Bold"/>
                <a:cs typeface="Inter Bold"/>
                <a:sym typeface="Inter Bold"/>
              </a:rPr>
              <a:t>TECHNICAL </a:t>
            </a:r>
          </a:p>
        </p:txBody>
      </p:sp>
      <p:sp>
        <p:nvSpPr>
          <p:cNvPr name="TextBox 18" id="18"/>
          <p:cNvSpPr txBox="true"/>
          <p:nvPr/>
        </p:nvSpPr>
        <p:spPr>
          <a:xfrm rot="0">
            <a:off x="839945" y="1518579"/>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000000"/>
                </a:solidFill>
                <a:latin typeface="Open Sans Bold"/>
                <a:ea typeface="Open Sans Bold"/>
                <a:cs typeface="Open Sans Bold"/>
                <a:sym typeface="Open Sans Bold"/>
              </a:rPr>
              <a:t>APPROACH</a:t>
            </a:r>
          </a:p>
        </p:txBody>
      </p:sp>
      <p:sp>
        <p:nvSpPr>
          <p:cNvPr name="TextBox 19" id="19"/>
          <p:cNvSpPr txBox="true"/>
          <p:nvPr/>
        </p:nvSpPr>
        <p:spPr>
          <a:xfrm rot="0">
            <a:off x="1925690" y="2754311"/>
            <a:ext cx="4877173" cy="464820"/>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Sensors</a:t>
            </a:r>
          </a:p>
        </p:txBody>
      </p:sp>
      <p:sp>
        <p:nvSpPr>
          <p:cNvPr name="TextBox 20" id="20"/>
          <p:cNvSpPr txBox="true"/>
          <p:nvPr/>
        </p:nvSpPr>
        <p:spPr>
          <a:xfrm rot="0">
            <a:off x="10953530" y="6819939"/>
            <a:ext cx="4877173" cy="464820"/>
          </a:xfrm>
          <a:prstGeom prst="rect">
            <a:avLst/>
          </a:prstGeom>
        </p:spPr>
        <p:txBody>
          <a:bodyPr anchor="t" rtlCol="false" tIns="0" lIns="0" bIns="0" rIns="0">
            <a:spAutoFit/>
          </a:bodyPr>
          <a:lstStyle/>
          <a:p>
            <a:pPr algn="l">
              <a:lnSpc>
                <a:spcPts val="3779"/>
              </a:lnSpc>
            </a:pPr>
            <a:r>
              <a:rPr lang="en-US" sz="2699" b="true">
                <a:solidFill>
                  <a:srgbClr val="000000"/>
                </a:solidFill>
                <a:latin typeface="Inter Bold"/>
                <a:ea typeface="Inter Bold"/>
                <a:cs typeface="Inter Bold"/>
                <a:sym typeface="Inter Bold"/>
              </a:rPr>
              <a:t>Fabrication</a:t>
            </a:r>
          </a:p>
        </p:txBody>
      </p:sp>
      <p:sp>
        <p:nvSpPr>
          <p:cNvPr name="TextBox 21" id="21"/>
          <p:cNvSpPr txBox="true"/>
          <p:nvPr/>
        </p:nvSpPr>
        <p:spPr>
          <a:xfrm rot="0">
            <a:off x="1925690" y="3369564"/>
            <a:ext cx="6883588" cy="6970395"/>
          </a:xfrm>
          <a:prstGeom prst="rect">
            <a:avLst/>
          </a:prstGeom>
        </p:spPr>
        <p:txBody>
          <a:bodyPr anchor="t" rtlCol="false" tIns="0" lIns="0" bIns="0" rIns="0">
            <a:spAutoFit/>
          </a:bodyPr>
          <a:lstStyle/>
          <a:p>
            <a:pPr algn="just">
              <a:lnSpc>
                <a:spcPts val="3720"/>
              </a:lnSpc>
            </a:pPr>
            <a:r>
              <a:rPr lang="en-US" sz="2400">
                <a:solidFill>
                  <a:srgbClr val="000000"/>
                </a:solidFill>
                <a:latin typeface="Open Sans"/>
                <a:ea typeface="Open Sans"/>
                <a:cs typeface="Open Sans"/>
                <a:sym typeface="Open Sans"/>
              </a:rPr>
              <a:t>Gas Sensor: MQ-135 for CO₂ and VOC monitoring and MQ-7 for CO emission readings.</a:t>
            </a:r>
          </a:p>
          <a:p>
            <a:pPr algn="just">
              <a:lnSpc>
                <a:spcPts val="3720"/>
              </a:lnSpc>
            </a:pPr>
            <a:r>
              <a:rPr lang="en-US" sz="2400">
                <a:solidFill>
                  <a:srgbClr val="000000"/>
                </a:solidFill>
                <a:latin typeface="Open Sans"/>
                <a:ea typeface="Open Sans"/>
                <a:cs typeface="Open Sans"/>
                <a:sym typeface="Open Sans"/>
              </a:rPr>
              <a:t>BME680 for overall air quality readings.</a:t>
            </a:r>
          </a:p>
          <a:p>
            <a:pPr algn="just">
              <a:lnSpc>
                <a:spcPts val="3720"/>
              </a:lnSpc>
            </a:pPr>
            <a:r>
              <a:rPr lang="en-US" sz="2400">
                <a:solidFill>
                  <a:srgbClr val="000000"/>
                </a:solidFill>
                <a:latin typeface="Open Sans"/>
                <a:ea typeface="Open Sans"/>
                <a:cs typeface="Open Sans"/>
                <a:sym typeface="Open Sans"/>
              </a:rPr>
              <a:t>Microcontroller: ESP32 for low-power processing and Wi-Fi connectivity for seamless connectivity to the web.</a:t>
            </a:r>
          </a:p>
          <a:p>
            <a:pPr algn="just">
              <a:lnSpc>
                <a:spcPts val="3720"/>
              </a:lnSpc>
            </a:pPr>
            <a:r>
              <a:rPr lang="en-US" sz="2400">
                <a:solidFill>
                  <a:srgbClr val="000000"/>
                </a:solidFill>
                <a:latin typeface="Open Sans"/>
                <a:ea typeface="Open Sans"/>
                <a:cs typeface="Open Sans"/>
                <a:sym typeface="Open Sans"/>
              </a:rPr>
              <a:t>Display: OLED for real-time data display.</a:t>
            </a:r>
          </a:p>
          <a:p>
            <a:pPr algn="just">
              <a:lnSpc>
                <a:spcPts val="3720"/>
              </a:lnSpc>
            </a:pPr>
            <a:r>
              <a:rPr lang="en-US" sz="2400">
                <a:solidFill>
                  <a:srgbClr val="000000"/>
                </a:solidFill>
                <a:latin typeface="Open Sans"/>
                <a:ea typeface="Open Sans"/>
                <a:cs typeface="Open Sans"/>
                <a:sym typeface="Open Sans"/>
              </a:rPr>
              <a:t>Speaker: Integrated in the bird’s beak to produce chirps.</a:t>
            </a:r>
          </a:p>
          <a:p>
            <a:pPr algn="just">
              <a:lnSpc>
                <a:spcPts val="3720"/>
              </a:lnSpc>
            </a:pPr>
            <a:r>
              <a:rPr lang="en-US" sz="2400">
                <a:solidFill>
                  <a:srgbClr val="000000"/>
                </a:solidFill>
                <a:latin typeface="Open Sans"/>
                <a:ea typeface="Open Sans"/>
                <a:cs typeface="Open Sans"/>
                <a:sym typeface="Open Sans"/>
              </a:rPr>
              <a:t>Heart Rate Monitor: MAX3010 for checking vitals in case of emergencies.</a:t>
            </a:r>
          </a:p>
          <a:p>
            <a:pPr algn="just">
              <a:lnSpc>
                <a:spcPts val="3720"/>
              </a:lnSpc>
            </a:pPr>
            <a:r>
              <a:rPr lang="en-US" sz="2400">
                <a:solidFill>
                  <a:srgbClr val="000000"/>
                </a:solidFill>
                <a:latin typeface="Open Sans"/>
                <a:ea typeface="Open Sans"/>
                <a:cs typeface="Open Sans"/>
                <a:sym typeface="Open Sans"/>
              </a:rPr>
              <a:t>Panic Button: In case of emergencies just by the click of a button all the readings will be taken and displayed.</a:t>
            </a:r>
          </a:p>
          <a:p>
            <a:pPr algn="just" marL="0" indent="0" lvl="0">
              <a:lnSpc>
                <a:spcPts val="3720"/>
              </a:lnSpc>
            </a:pPr>
          </a:p>
        </p:txBody>
      </p:sp>
      <p:sp>
        <p:nvSpPr>
          <p:cNvPr name="TextBox 22" id="22"/>
          <p:cNvSpPr txBox="true"/>
          <p:nvPr/>
        </p:nvSpPr>
        <p:spPr>
          <a:xfrm rot="0">
            <a:off x="10745434" y="7435191"/>
            <a:ext cx="7223388" cy="230314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To design a product that can be versatile, light weight and compact we decided to go with PLA. Its mechanical properties are best suited for cheepa and the overall cost is reduced while not compromising on the build quality.</a:t>
            </a:r>
          </a:p>
        </p:txBody>
      </p:sp>
      <p:grpSp>
        <p:nvGrpSpPr>
          <p:cNvPr name="Group 23" id="23"/>
          <p:cNvGrpSpPr/>
          <p:nvPr/>
        </p:nvGrpSpPr>
        <p:grpSpPr>
          <a:xfrm rot="0">
            <a:off x="9232905" y="671110"/>
            <a:ext cx="715180" cy="71518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914D"/>
              </a:solidFill>
              <a:prstDash val="solid"/>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26" id="26"/>
          <p:cNvSpPr/>
          <p:nvPr/>
        </p:nvSpPr>
        <p:spPr>
          <a:xfrm flipH="false" flipV="false" rot="0">
            <a:off x="10745434" y="457494"/>
            <a:ext cx="6193461" cy="5400192"/>
          </a:xfrm>
          <a:custGeom>
            <a:avLst/>
            <a:gdLst/>
            <a:ahLst/>
            <a:cxnLst/>
            <a:rect r="r" b="b" t="t" l="l"/>
            <a:pathLst>
              <a:path h="5400192" w="6193461">
                <a:moveTo>
                  <a:pt x="0" y="0"/>
                </a:moveTo>
                <a:lnTo>
                  <a:pt x="6193461" y="0"/>
                </a:lnTo>
                <a:lnTo>
                  <a:pt x="6193461" y="5400191"/>
                </a:lnTo>
                <a:lnTo>
                  <a:pt x="0" y="5400191"/>
                </a:lnTo>
                <a:lnTo>
                  <a:pt x="0" y="0"/>
                </a:lnTo>
                <a:close/>
              </a:path>
            </a:pathLst>
          </a:custGeom>
          <a:blipFill>
            <a:blip r:embed="rId2"/>
            <a:stretch>
              <a:fillRect l="-1985" t="0" r="-669"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95597" y="0"/>
            <a:ext cx="10592403" cy="10287000"/>
            <a:chOff x="0" y="0"/>
            <a:chExt cx="2789769" cy="2709333"/>
          </a:xfrm>
        </p:grpSpPr>
        <p:sp>
          <p:nvSpPr>
            <p:cNvPr name="Freeform 3" id="3"/>
            <p:cNvSpPr/>
            <p:nvPr/>
          </p:nvSpPr>
          <p:spPr>
            <a:xfrm flipH="false" flipV="false" rot="0">
              <a:off x="0" y="0"/>
              <a:ext cx="2789769" cy="2709333"/>
            </a:xfrm>
            <a:custGeom>
              <a:avLst/>
              <a:gdLst/>
              <a:ahLst/>
              <a:cxnLst/>
              <a:rect r="r" b="b" t="t" l="l"/>
              <a:pathLst>
                <a:path h="2709333" w="2789769">
                  <a:moveTo>
                    <a:pt x="0" y="0"/>
                  </a:moveTo>
                  <a:lnTo>
                    <a:pt x="2789769" y="0"/>
                  </a:lnTo>
                  <a:lnTo>
                    <a:pt x="2789769" y="2709333"/>
                  </a:lnTo>
                  <a:lnTo>
                    <a:pt x="0" y="2709333"/>
                  </a:lnTo>
                  <a:close/>
                </a:path>
              </a:pathLst>
            </a:custGeom>
            <a:solidFill>
              <a:srgbClr val="FF914D"/>
            </a:solidFill>
          </p:spPr>
        </p:sp>
        <p:sp>
          <p:nvSpPr>
            <p:cNvPr name="TextBox 4" id="4"/>
            <p:cNvSpPr txBox="true"/>
            <p:nvPr/>
          </p:nvSpPr>
          <p:spPr>
            <a:xfrm>
              <a:off x="0" y="-47625"/>
              <a:ext cx="2789769" cy="2756958"/>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839945" y="2324009"/>
            <a:ext cx="1858299" cy="0"/>
          </a:xfrm>
          <a:prstGeom prst="line">
            <a:avLst/>
          </a:prstGeom>
          <a:ln cap="flat" w="76200">
            <a:solidFill>
              <a:srgbClr val="FF914D"/>
            </a:solidFill>
            <a:prstDash val="solid"/>
            <a:headEnd type="none" len="sm" w="sm"/>
            <a:tailEnd type="none" len="sm" w="sm"/>
          </a:ln>
        </p:spPr>
      </p:sp>
      <p:grpSp>
        <p:nvGrpSpPr>
          <p:cNvPr name="Group 6" id="6"/>
          <p:cNvGrpSpPr/>
          <p:nvPr/>
        </p:nvGrpSpPr>
        <p:grpSpPr>
          <a:xfrm rot="0">
            <a:off x="15496571" y="205717"/>
            <a:ext cx="4063562" cy="780334"/>
            <a:chOff x="0" y="0"/>
            <a:chExt cx="5418082" cy="1040445"/>
          </a:xfrm>
        </p:grpSpPr>
        <p:sp>
          <p:nvSpPr>
            <p:cNvPr name="TextBox 7" id="7"/>
            <p:cNvSpPr txBox="true"/>
            <p:nvPr/>
          </p:nvSpPr>
          <p:spPr>
            <a:xfrm rot="0">
              <a:off x="1162888" y="263936"/>
              <a:ext cx="4255195" cy="547158"/>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Cheepaa</a:t>
              </a:r>
            </a:p>
          </p:txBody>
        </p:sp>
        <p:grpSp>
          <p:nvGrpSpPr>
            <p:cNvPr name="Group 8" id="8"/>
            <p:cNvGrpSpPr/>
            <p:nvPr/>
          </p:nvGrpSpPr>
          <p:grpSpPr>
            <a:xfrm rot="0">
              <a:off x="0" y="0"/>
              <a:ext cx="1040445" cy="10404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1260"/>
                  </a:lnSpc>
                </a:pPr>
              </a:p>
            </p:txBody>
          </p:sp>
        </p:grpSp>
        <p:sp>
          <p:nvSpPr>
            <p:cNvPr name="Freeform 11" id="11"/>
            <p:cNvSpPr/>
            <p:nvPr/>
          </p:nvSpPr>
          <p:spPr>
            <a:xfrm flipH="false" flipV="false" rot="0">
              <a:off x="126311" y="27915"/>
              <a:ext cx="962153" cy="984614"/>
            </a:xfrm>
            <a:custGeom>
              <a:avLst/>
              <a:gdLst/>
              <a:ahLst/>
              <a:cxnLst/>
              <a:rect r="r" b="b" t="t" l="l"/>
              <a:pathLst>
                <a:path h="984614" w="962153">
                  <a:moveTo>
                    <a:pt x="0" y="0"/>
                  </a:moveTo>
                  <a:lnTo>
                    <a:pt x="962153" y="0"/>
                  </a:lnTo>
                  <a:lnTo>
                    <a:pt x="962153" y="984615"/>
                  </a:lnTo>
                  <a:lnTo>
                    <a:pt x="0" y="984615"/>
                  </a:lnTo>
                  <a:lnTo>
                    <a:pt x="0" y="0"/>
                  </a:lnTo>
                  <a:close/>
                </a:path>
              </a:pathLst>
            </a:custGeom>
            <a:blipFill>
              <a:blip r:embed="rId2"/>
              <a:stretch>
                <a:fillRect l="0" t="-102896" r="-108153" b="0"/>
              </a:stretch>
            </a:blipFill>
          </p:spPr>
        </p:sp>
      </p:grpSp>
      <p:sp>
        <p:nvSpPr>
          <p:cNvPr name="Freeform 12" id="12"/>
          <p:cNvSpPr/>
          <p:nvPr/>
        </p:nvSpPr>
        <p:spPr>
          <a:xfrm flipH="false" flipV="false" rot="0">
            <a:off x="703593" y="3061412"/>
            <a:ext cx="5467851" cy="5773507"/>
          </a:xfrm>
          <a:custGeom>
            <a:avLst/>
            <a:gdLst/>
            <a:ahLst/>
            <a:cxnLst/>
            <a:rect r="r" b="b" t="t" l="l"/>
            <a:pathLst>
              <a:path h="5773507" w="5467851">
                <a:moveTo>
                  <a:pt x="0" y="0"/>
                </a:moveTo>
                <a:lnTo>
                  <a:pt x="5467851" y="0"/>
                </a:lnTo>
                <a:lnTo>
                  <a:pt x="5467851" y="5773507"/>
                </a:lnTo>
                <a:lnTo>
                  <a:pt x="0" y="5773507"/>
                </a:lnTo>
                <a:lnTo>
                  <a:pt x="0" y="0"/>
                </a:lnTo>
                <a:close/>
              </a:path>
            </a:pathLst>
          </a:custGeom>
          <a:blipFill>
            <a:blip r:embed="rId3"/>
            <a:stretch>
              <a:fillRect l="0" t="0" r="0" b="0"/>
            </a:stretch>
          </a:blipFill>
        </p:spPr>
      </p:sp>
      <p:sp>
        <p:nvSpPr>
          <p:cNvPr name="TextBox 13" id="13"/>
          <p:cNvSpPr txBox="true"/>
          <p:nvPr/>
        </p:nvSpPr>
        <p:spPr>
          <a:xfrm rot="0">
            <a:off x="249515" y="552744"/>
            <a:ext cx="7588061" cy="994410"/>
          </a:xfrm>
          <a:prstGeom prst="rect">
            <a:avLst/>
          </a:prstGeom>
        </p:spPr>
        <p:txBody>
          <a:bodyPr anchor="t" rtlCol="false" tIns="0" lIns="0" bIns="0" rIns="0">
            <a:spAutoFit/>
          </a:bodyPr>
          <a:lstStyle/>
          <a:p>
            <a:pPr algn="l">
              <a:lnSpc>
                <a:spcPts val="7560"/>
              </a:lnSpc>
            </a:pPr>
            <a:r>
              <a:rPr lang="en-US" sz="7200" b="true">
                <a:solidFill>
                  <a:srgbClr val="000000"/>
                </a:solidFill>
                <a:latin typeface="Inter Bold"/>
                <a:ea typeface="Inter Bold"/>
                <a:cs typeface="Inter Bold"/>
                <a:sym typeface="Inter Bold"/>
              </a:rPr>
              <a:t>OUR APPROACH</a:t>
            </a:r>
          </a:p>
        </p:txBody>
      </p:sp>
      <p:grpSp>
        <p:nvGrpSpPr>
          <p:cNvPr name="Group 14" id="14"/>
          <p:cNvGrpSpPr/>
          <p:nvPr/>
        </p:nvGrpSpPr>
        <p:grpSpPr>
          <a:xfrm rot="0">
            <a:off x="8428006" y="1547154"/>
            <a:ext cx="4358729" cy="4005117"/>
            <a:chOff x="0" y="0"/>
            <a:chExt cx="5811638" cy="5340156"/>
          </a:xfrm>
        </p:grpSpPr>
        <p:pic>
          <p:nvPicPr>
            <p:cNvPr name="Picture 15" id="15"/>
            <p:cNvPicPr>
              <a:picLocks noChangeAspect="true"/>
            </p:cNvPicPr>
            <p:nvPr/>
          </p:nvPicPr>
          <p:blipFill>
            <a:blip r:embed="rId4"/>
            <a:srcRect l="6577" t="0" r="6577" b="0"/>
            <a:stretch>
              <a:fillRect/>
            </a:stretch>
          </p:blipFill>
          <p:spPr>
            <a:xfrm flipH="false" flipV="false">
              <a:off x="0" y="0"/>
              <a:ext cx="5811638" cy="5340156"/>
            </a:xfrm>
            <a:prstGeom prst="rect">
              <a:avLst/>
            </a:prstGeom>
          </p:spPr>
        </p:pic>
      </p:grpSp>
      <p:grpSp>
        <p:nvGrpSpPr>
          <p:cNvPr name="Group 16" id="16"/>
          <p:cNvGrpSpPr/>
          <p:nvPr/>
        </p:nvGrpSpPr>
        <p:grpSpPr>
          <a:xfrm rot="0">
            <a:off x="13031068" y="5552271"/>
            <a:ext cx="4497285" cy="4116342"/>
            <a:chOff x="0" y="0"/>
            <a:chExt cx="5996379" cy="5488456"/>
          </a:xfrm>
        </p:grpSpPr>
        <p:pic>
          <p:nvPicPr>
            <p:cNvPr name="Picture 17" id="17"/>
            <p:cNvPicPr>
              <a:picLocks noChangeAspect="true"/>
            </p:cNvPicPr>
            <p:nvPr/>
          </p:nvPicPr>
          <p:blipFill>
            <a:blip r:embed="rId5"/>
            <a:srcRect l="0" t="3174" r="0" b="3174"/>
            <a:stretch>
              <a:fillRect/>
            </a:stretch>
          </p:blipFill>
          <p:spPr>
            <a:xfrm flipH="false" flipV="false">
              <a:off x="0" y="0"/>
              <a:ext cx="5996379" cy="5488456"/>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457494"/>
            <a:ext cx="9144000" cy="1495425"/>
            <a:chOff x="0" y="0"/>
            <a:chExt cx="2408296" cy="393857"/>
          </a:xfrm>
        </p:grpSpPr>
        <p:sp>
          <p:nvSpPr>
            <p:cNvPr name="Freeform 3" id="3"/>
            <p:cNvSpPr/>
            <p:nvPr/>
          </p:nvSpPr>
          <p:spPr>
            <a:xfrm flipH="false" flipV="false" rot="0">
              <a:off x="0" y="0"/>
              <a:ext cx="2408296" cy="393857"/>
            </a:xfrm>
            <a:custGeom>
              <a:avLst/>
              <a:gdLst/>
              <a:ahLst/>
              <a:cxnLst/>
              <a:rect r="r" b="b" t="t" l="l"/>
              <a:pathLst>
                <a:path h="393857" w="2408296">
                  <a:moveTo>
                    <a:pt x="0" y="0"/>
                  </a:moveTo>
                  <a:lnTo>
                    <a:pt x="2408296" y="0"/>
                  </a:lnTo>
                  <a:lnTo>
                    <a:pt x="2408296" y="393857"/>
                  </a:lnTo>
                  <a:lnTo>
                    <a:pt x="0" y="393857"/>
                  </a:lnTo>
                  <a:close/>
                </a:path>
              </a:pathLst>
            </a:custGeom>
            <a:solidFill>
              <a:srgbClr val="FF914D"/>
            </a:solidFill>
          </p:spPr>
        </p:sp>
        <p:sp>
          <p:nvSpPr>
            <p:cNvPr name="TextBox 4" id="4"/>
            <p:cNvSpPr txBox="true"/>
            <p:nvPr/>
          </p:nvSpPr>
          <p:spPr>
            <a:xfrm>
              <a:off x="0" y="-47625"/>
              <a:ext cx="2408296"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9743935" y="3340629"/>
            <a:ext cx="2916622" cy="2876228"/>
            <a:chOff x="0" y="0"/>
            <a:chExt cx="3888829" cy="3834970"/>
          </a:xfrm>
        </p:grpSpPr>
        <p:pic>
          <p:nvPicPr>
            <p:cNvPr name="Picture 6" id="6"/>
            <p:cNvPicPr>
              <a:picLocks noChangeAspect="true"/>
            </p:cNvPicPr>
            <p:nvPr/>
          </p:nvPicPr>
          <p:blipFill>
            <a:blip r:embed="rId2"/>
            <a:srcRect l="7790" t="0" r="7790" b="0"/>
            <a:stretch>
              <a:fillRect/>
            </a:stretch>
          </p:blipFill>
          <p:spPr>
            <a:xfrm flipH="false" flipV="false">
              <a:off x="0" y="0"/>
              <a:ext cx="3888829" cy="3834970"/>
            </a:xfrm>
            <a:prstGeom prst="rect">
              <a:avLst/>
            </a:prstGeom>
          </p:spPr>
        </p:pic>
      </p:grpSp>
      <p:grpSp>
        <p:nvGrpSpPr>
          <p:cNvPr name="Group 7" id="7"/>
          <p:cNvGrpSpPr/>
          <p:nvPr/>
        </p:nvGrpSpPr>
        <p:grpSpPr>
          <a:xfrm rot="0">
            <a:off x="4913901" y="3340629"/>
            <a:ext cx="3554782" cy="2876228"/>
            <a:chOff x="0" y="0"/>
            <a:chExt cx="4739709" cy="3834970"/>
          </a:xfrm>
        </p:grpSpPr>
        <p:pic>
          <p:nvPicPr>
            <p:cNvPr name="Picture 8" id="8"/>
            <p:cNvPicPr>
              <a:picLocks noChangeAspect="true"/>
            </p:cNvPicPr>
            <p:nvPr/>
          </p:nvPicPr>
          <p:blipFill>
            <a:blip r:embed="rId3"/>
            <a:srcRect l="0" t="8606" r="0" b="8606"/>
            <a:stretch>
              <a:fillRect/>
            </a:stretch>
          </p:blipFill>
          <p:spPr>
            <a:xfrm flipH="false" flipV="false">
              <a:off x="0" y="0"/>
              <a:ext cx="4739709" cy="3834970"/>
            </a:xfrm>
            <a:prstGeom prst="rect">
              <a:avLst/>
            </a:prstGeom>
          </p:spPr>
        </p:pic>
      </p:grpSp>
      <p:grpSp>
        <p:nvGrpSpPr>
          <p:cNvPr name="Group 9" id="9"/>
          <p:cNvGrpSpPr/>
          <p:nvPr/>
        </p:nvGrpSpPr>
        <p:grpSpPr>
          <a:xfrm rot="0">
            <a:off x="444478" y="2594890"/>
            <a:ext cx="3331810" cy="3621967"/>
            <a:chOff x="0" y="0"/>
            <a:chExt cx="4442413" cy="4829289"/>
          </a:xfrm>
        </p:grpSpPr>
        <p:pic>
          <p:nvPicPr>
            <p:cNvPr name="Picture 10" id="10"/>
            <p:cNvPicPr>
              <a:picLocks noChangeAspect="true"/>
            </p:cNvPicPr>
            <p:nvPr/>
          </p:nvPicPr>
          <p:blipFill>
            <a:blip r:embed="rId4"/>
            <a:srcRect l="13296" t="0" r="13296" b="0"/>
            <a:stretch>
              <a:fillRect/>
            </a:stretch>
          </p:blipFill>
          <p:spPr>
            <a:xfrm flipH="false" flipV="false">
              <a:off x="0" y="0"/>
              <a:ext cx="4442413" cy="4829289"/>
            </a:xfrm>
            <a:prstGeom prst="rect">
              <a:avLst/>
            </a:prstGeom>
          </p:spPr>
        </p:pic>
      </p:grpSp>
      <p:grpSp>
        <p:nvGrpSpPr>
          <p:cNvPr name="Group 11" id="11"/>
          <p:cNvGrpSpPr/>
          <p:nvPr/>
        </p:nvGrpSpPr>
        <p:grpSpPr>
          <a:xfrm rot="0">
            <a:off x="-1061650" y="8036778"/>
            <a:ext cx="3803190" cy="38031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4" id="14"/>
          <p:cNvGrpSpPr/>
          <p:nvPr/>
        </p:nvGrpSpPr>
        <p:grpSpPr>
          <a:xfrm rot="0">
            <a:off x="14115913" y="3340629"/>
            <a:ext cx="3554782" cy="2876228"/>
            <a:chOff x="0" y="0"/>
            <a:chExt cx="4739709" cy="3834970"/>
          </a:xfrm>
        </p:grpSpPr>
        <p:pic>
          <p:nvPicPr>
            <p:cNvPr name="Picture 15" id="15"/>
            <p:cNvPicPr>
              <a:picLocks noChangeAspect="true"/>
            </p:cNvPicPr>
            <p:nvPr/>
          </p:nvPicPr>
          <p:blipFill>
            <a:blip r:embed="rId5"/>
            <a:srcRect l="0" t="5154" r="0" b="5154"/>
            <a:stretch>
              <a:fillRect/>
            </a:stretch>
          </p:blipFill>
          <p:spPr>
            <a:xfrm flipH="false" flipV="false">
              <a:off x="0" y="0"/>
              <a:ext cx="4739709" cy="3834970"/>
            </a:xfrm>
            <a:prstGeom prst="rect">
              <a:avLst/>
            </a:prstGeom>
          </p:spPr>
        </p:pic>
      </p:grpSp>
      <p:sp>
        <p:nvSpPr>
          <p:cNvPr name="TextBox 16" id="16"/>
          <p:cNvSpPr txBox="true"/>
          <p:nvPr/>
        </p:nvSpPr>
        <p:spPr>
          <a:xfrm rot="0">
            <a:off x="839945" y="552744"/>
            <a:ext cx="8147912" cy="994410"/>
          </a:xfrm>
          <a:prstGeom prst="rect">
            <a:avLst/>
          </a:prstGeom>
        </p:spPr>
        <p:txBody>
          <a:bodyPr anchor="t" rtlCol="false" tIns="0" lIns="0" bIns="0" rIns="0">
            <a:spAutoFit/>
          </a:bodyPr>
          <a:lstStyle/>
          <a:p>
            <a:pPr algn="l">
              <a:lnSpc>
                <a:spcPts val="7560"/>
              </a:lnSpc>
            </a:pPr>
            <a:r>
              <a:rPr lang="en-US" sz="7200" b="true">
                <a:solidFill>
                  <a:srgbClr val="000000"/>
                </a:solidFill>
                <a:latin typeface="Inter Bold"/>
                <a:ea typeface="Inter Bold"/>
                <a:cs typeface="Inter Bold"/>
                <a:sym typeface="Inter Bold"/>
              </a:rPr>
              <a:t>APPLICATIONS</a:t>
            </a:r>
          </a:p>
        </p:txBody>
      </p:sp>
      <p:sp>
        <p:nvSpPr>
          <p:cNvPr name="TextBox 17" id="17"/>
          <p:cNvSpPr txBox="true"/>
          <p:nvPr/>
        </p:nvSpPr>
        <p:spPr>
          <a:xfrm rot="0">
            <a:off x="394167" y="6304417"/>
            <a:ext cx="3432432" cy="464820"/>
          </a:xfrm>
          <a:prstGeom prst="rect">
            <a:avLst/>
          </a:prstGeom>
        </p:spPr>
        <p:txBody>
          <a:bodyPr anchor="t" rtlCol="false" tIns="0" lIns="0" bIns="0" rIns="0">
            <a:spAutoFit/>
          </a:bodyPr>
          <a:lstStyle/>
          <a:p>
            <a:pPr algn="ctr">
              <a:lnSpc>
                <a:spcPts val="3779"/>
              </a:lnSpc>
            </a:pPr>
            <a:r>
              <a:rPr lang="en-US" sz="2699" b="true">
                <a:solidFill>
                  <a:srgbClr val="000000"/>
                </a:solidFill>
                <a:latin typeface="Inter Bold"/>
                <a:ea typeface="Inter Bold"/>
                <a:cs typeface="Inter Bold"/>
                <a:sym typeface="Inter Bold"/>
              </a:rPr>
              <a:t>Keychains</a:t>
            </a:r>
          </a:p>
        </p:txBody>
      </p:sp>
      <p:sp>
        <p:nvSpPr>
          <p:cNvPr name="TextBox 18" id="18"/>
          <p:cNvSpPr txBox="true"/>
          <p:nvPr/>
        </p:nvSpPr>
        <p:spPr>
          <a:xfrm rot="0">
            <a:off x="4913901" y="6508252"/>
            <a:ext cx="3554782" cy="464820"/>
          </a:xfrm>
          <a:prstGeom prst="rect">
            <a:avLst/>
          </a:prstGeom>
        </p:spPr>
        <p:txBody>
          <a:bodyPr anchor="t" rtlCol="false" tIns="0" lIns="0" bIns="0" rIns="0">
            <a:spAutoFit/>
          </a:bodyPr>
          <a:lstStyle/>
          <a:p>
            <a:pPr algn="ctr">
              <a:lnSpc>
                <a:spcPts val="3779"/>
              </a:lnSpc>
            </a:pPr>
            <a:r>
              <a:rPr lang="en-US" sz="2699" b="true">
                <a:solidFill>
                  <a:srgbClr val="000000"/>
                </a:solidFill>
                <a:latin typeface="Inter Bold"/>
                <a:ea typeface="Inter Bold"/>
                <a:cs typeface="Inter Bold"/>
                <a:sym typeface="Inter Bold"/>
              </a:rPr>
              <a:t> Wind chimes</a:t>
            </a:r>
          </a:p>
        </p:txBody>
      </p:sp>
      <p:sp>
        <p:nvSpPr>
          <p:cNvPr name="TextBox 19" id="19"/>
          <p:cNvSpPr txBox="true"/>
          <p:nvPr/>
        </p:nvSpPr>
        <p:spPr>
          <a:xfrm rot="0">
            <a:off x="444478" y="7123504"/>
            <a:ext cx="3912534" cy="2769870"/>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A compact and portable air quality monitor that users can carry with them everywhere, ensuring constant monitoring of their environment.</a:t>
            </a:r>
          </a:p>
        </p:txBody>
      </p:sp>
      <p:sp>
        <p:nvSpPr>
          <p:cNvPr name="TextBox 20" id="20"/>
          <p:cNvSpPr txBox="true"/>
          <p:nvPr/>
        </p:nvSpPr>
        <p:spPr>
          <a:xfrm rot="0">
            <a:off x="4913901" y="7123504"/>
            <a:ext cx="3857495" cy="2769870"/>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Designed to blend into everyday settings; the device can be attached to wind chimes, offering aesthetic appeal along with air quality alerts.</a:t>
            </a:r>
          </a:p>
        </p:txBody>
      </p:sp>
      <p:sp>
        <p:nvSpPr>
          <p:cNvPr name="TextBox 21" id="21"/>
          <p:cNvSpPr txBox="true"/>
          <p:nvPr/>
        </p:nvSpPr>
        <p:spPr>
          <a:xfrm rot="0">
            <a:off x="14848250" y="970256"/>
            <a:ext cx="3191396" cy="422275"/>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Cheepa</a:t>
            </a:r>
          </a:p>
        </p:txBody>
      </p:sp>
      <p:sp>
        <p:nvSpPr>
          <p:cNvPr name="TextBox 22" id="22"/>
          <p:cNvSpPr txBox="true"/>
          <p:nvPr/>
        </p:nvSpPr>
        <p:spPr>
          <a:xfrm rot="0">
            <a:off x="9454838" y="6469795"/>
            <a:ext cx="3554782" cy="464820"/>
          </a:xfrm>
          <a:prstGeom prst="rect">
            <a:avLst/>
          </a:prstGeom>
        </p:spPr>
        <p:txBody>
          <a:bodyPr anchor="t" rtlCol="false" tIns="0" lIns="0" bIns="0" rIns="0">
            <a:spAutoFit/>
          </a:bodyPr>
          <a:lstStyle/>
          <a:p>
            <a:pPr algn="ctr">
              <a:lnSpc>
                <a:spcPts val="3779"/>
              </a:lnSpc>
            </a:pPr>
            <a:r>
              <a:rPr lang="en-US" sz="2699" b="true">
                <a:solidFill>
                  <a:srgbClr val="000000"/>
                </a:solidFill>
                <a:latin typeface="Inter Bold"/>
                <a:ea typeface="Inter Bold"/>
                <a:cs typeface="Inter Bold"/>
                <a:sym typeface="Inter Bold"/>
              </a:rPr>
              <a:t>Paper weights</a:t>
            </a:r>
          </a:p>
        </p:txBody>
      </p:sp>
      <p:sp>
        <p:nvSpPr>
          <p:cNvPr name="TextBox 23" id="23"/>
          <p:cNvSpPr txBox="true"/>
          <p:nvPr/>
        </p:nvSpPr>
        <p:spPr>
          <a:xfrm rot="0">
            <a:off x="9406238" y="7172740"/>
            <a:ext cx="3554782" cy="2303145"/>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Can double as a functional item on desks while monitoring indoor air quality, ideal for office and home use.</a:t>
            </a:r>
          </a:p>
        </p:txBody>
      </p:sp>
      <p:sp>
        <p:nvSpPr>
          <p:cNvPr name="TextBox 24" id="24"/>
          <p:cNvSpPr txBox="true"/>
          <p:nvPr/>
        </p:nvSpPr>
        <p:spPr>
          <a:xfrm rot="0">
            <a:off x="14115913" y="6508252"/>
            <a:ext cx="3554782" cy="464820"/>
          </a:xfrm>
          <a:prstGeom prst="rect">
            <a:avLst/>
          </a:prstGeom>
        </p:spPr>
        <p:txBody>
          <a:bodyPr anchor="t" rtlCol="false" tIns="0" lIns="0" bIns="0" rIns="0">
            <a:spAutoFit/>
          </a:bodyPr>
          <a:lstStyle/>
          <a:p>
            <a:pPr algn="ctr">
              <a:lnSpc>
                <a:spcPts val="3779"/>
              </a:lnSpc>
            </a:pPr>
            <a:r>
              <a:rPr lang="en-US" sz="2699" b="true">
                <a:solidFill>
                  <a:srgbClr val="000000"/>
                </a:solidFill>
                <a:latin typeface="Inter Bold"/>
                <a:ea typeface="Inter Bold"/>
                <a:cs typeface="Inter Bold"/>
                <a:sym typeface="Inter Bold"/>
              </a:rPr>
              <a:t>Baby Decor</a:t>
            </a:r>
          </a:p>
        </p:txBody>
      </p:sp>
      <p:sp>
        <p:nvSpPr>
          <p:cNvPr name="TextBox 25" id="25"/>
          <p:cNvSpPr txBox="true"/>
          <p:nvPr/>
        </p:nvSpPr>
        <p:spPr>
          <a:xfrm rot="0">
            <a:off x="13716000" y="7168503"/>
            <a:ext cx="3954695" cy="2769870"/>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ea typeface="Open Sans"/>
                <a:cs typeface="Open Sans"/>
                <a:sym typeface="Open Sans"/>
              </a:rPr>
              <a:t> Ideal for monitoring the air quality in spaces where infants sleep or play, helping parents ensure a safe breathing environment for their children.</a:t>
            </a:r>
          </a:p>
        </p:txBody>
      </p:sp>
      <p:grpSp>
        <p:nvGrpSpPr>
          <p:cNvPr name="Group 26" id="26"/>
          <p:cNvGrpSpPr/>
          <p:nvPr/>
        </p:nvGrpSpPr>
        <p:grpSpPr>
          <a:xfrm rot="0">
            <a:off x="13716000" y="815040"/>
            <a:ext cx="816348" cy="780334"/>
            <a:chOff x="0" y="0"/>
            <a:chExt cx="1088464" cy="1040445"/>
          </a:xfrm>
        </p:grpSpPr>
        <p:grpSp>
          <p:nvGrpSpPr>
            <p:cNvPr name="Group 27" id="27"/>
            <p:cNvGrpSpPr/>
            <p:nvPr/>
          </p:nvGrpSpPr>
          <p:grpSpPr>
            <a:xfrm rot="0">
              <a:off x="0" y="0"/>
              <a:ext cx="1040445" cy="104044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1260"/>
                  </a:lnSpc>
                </a:pPr>
              </a:p>
            </p:txBody>
          </p:sp>
        </p:grpSp>
        <p:sp>
          <p:nvSpPr>
            <p:cNvPr name="Freeform 30" id="30"/>
            <p:cNvSpPr/>
            <p:nvPr/>
          </p:nvSpPr>
          <p:spPr>
            <a:xfrm flipH="false" flipV="false" rot="0">
              <a:off x="126311" y="27915"/>
              <a:ext cx="962153" cy="984614"/>
            </a:xfrm>
            <a:custGeom>
              <a:avLst/>
              <a:gdLst/>
              <a:ahLst/>
              <a:cxnLst/>
              <a:rect r="r" b="b" t="t" l="l"/>
              <a:pathLst>
                <a:path h="984614" w="962153">
                  <a:moveTo>
                    <a:pt x="0" y="0"/>
                  </a:moveTo>
                  <a:lnTo>
                    <a:pt x="962153" y="0"/>
                  </a:lnTo>
                  <a:lnTo>
                    <a:pt x="962153" y="984615"/>
                  </a:lnTo>
                  <a:lnTo>
                    <a:pt x="0" y="984615"/>
                  </a:lnTo>
                  <a:lnTo>
                    <a:pt x="0" y="0"/>
                  </a:lnTo>
                  <a:close/>
                </a:path>
              </a:pathLst>
            </a:custGeom>
            <a:blipFill>
              <a:blip r:embed="rId6"/>
              <a:stretch>
                <a:fillRect l="0" t="-102896" r="-108153"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FF914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839945" y="755626"/>
            <a:ext cx="8147912" cy="994410"/>
          </a:xfrm>
          <a:prstGeom prst="rect">
            <a:avLst/>
          </a:prstGeom>
        </p:spPr>
        <p:txBody>
          <a:bodyPr anchor="t" rtlCol="false" tIns="0" lIns="0" bIns="0" rIns="0">
            <a:spAutoFit/>
          </a:bodyPr>
          <a:lstStyle/>
          <a:p>
            <a:pPr algn="l">
              <a:lnSpc>
                <a:spcPts val="7560"/>
              </a:lnSpc>
            </a:pPr>
            <a:r>
              <a:rPr lang="en-US" sz="7200" b="true">
                <a:solidFill>
                  <a:srgbClr val="FFFFFF"/>
                </a:solidFill>
                <a:latin typeface="Inter Bold"/>
                <a:ea typeface="Inter Bold"/>
                <a:cs typeface="Inter Bold"/>
                <a:sym typeface="Inter Bold"/>
              </a:rPr>
              <a:t>STATISTIC</a:t>
            </a:r>
          </a:p>
        </p:txBody>
      </p:sp>
      <p:pic>
        <p:nvPicPr>
          <p:cNvPr name="Picture 6" id="6"/>
          <p:cNvPicPr>
            <a:picLocks noChangeAspect="true"/>
          </p:cNvPicPr>
          <p:nvPr/>
        </p:nvPicPr>
        <p:blipFill>
          <a:blip r:embed="rId2"/>
          <a:stretch>
            <a:fillRect/>
          </a:stretch>
        </p:blipFill>
        <p:spPr>
          <a:xfrm rot="0">
            <a:off x="9052157" y="2119847"/>
            <a:ext cx="8730877" cy="7708281"/>
          </a:xfrm>
          <a:prstGeom prst="rect">
            <a:avLst/>
          </a:prstGeom>
        </p:spPr>
      </p:pic>
      <p:sp>
        <p:nvSpPr>
          <p:cNvPr name="TextBox 7" id="7"/>
          <p:cNvSpPr txBox="true"/>
          <p:nvPr/>
        </p:nvSpPr>
        <p:spPr>
          <a:xfrm rot="0">
            <a:off x="946827" y="4105692"/>
            <a:ext cx="7934147" cy="173164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Bar Graph showing the effect of AQI Index i.e. Air Pollution on the life expectancy fo the residents. We compare the life expectancy one can gain when the PM2.5 si reduced to WHO standards and National standards</a:t>
            </a:r>
          </a:p>
        </p:txBody>
      </p:sp>
      <p:grpSp>
        <p:nvGrpSpPr>
          <p:cNvPr name="Group 8" id="8"/>
          <p:cNvGrpSpPr/>
          <p:nvPr/>
        </p:nvGrpSpPr>
        <p:grpSpPr>
          <a:xfrm rot="0">
            <a:off x="15724616" y="8384440"/>
            <a:ext cx="4136867" cy="413686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4224438" y="660376"/>
            <a:ext cx="4063562" cy="780334"/>
            <a:chOff x="0" y="0"/>
            <a:chExt cx="5418082" cy="1040445"/>
          </a:xfrm>
        </p:grpSpPr>
        <p:sp>
          <p:nvSpPr>
            <p:cNvPr name="TextBox 12" id="12"/>
            <p:cNvSpPr txBox="true"/>
            <p:nvPr/>
          </p:nvSpPr>
          <p:spPr>
            <a:xfrm rot="0">
              <a:off x="1162888" y="263936"/>
              <a:ext cx="4255195" cy="547158"/>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Cheepaa</a:t>
              </a:r>
            </a:p>
          </p:txBody>
        </p:sp>
        <p:grpSp>
          <p:nvGrpSpPr>
            <p:cNvPr name="Group 13" id="13"/>
            <p:cNvGrpSpPr/>
            <p:nvPr/>
          </p:nvGrpSpPr>
          <p:grpSpPr>
            <a:xfrm rot="0">
              <a:off x="0" y="0"/>
              <a:ext cx="1040445" cy="104044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1260"/>
                  </a:lnSpc>
                </a:pPr>
              </a:p>
            </p:txBody>
          </p:sp>
        </p:grpSp>
        <p:sp>
          <p:nvSpPr>
            <p:cNvPr name="Freeform 16" id="16"/>
            <p:cNvSpPr/>
            <p:nvPr/>
          </p:nvSpPr>
          <p:spPr>
            <a:xfrm flipH="false" flipV="false" rot="0">
              <a:off x="126311" y="27915"/>
              <a:ext cx="962153" cy="984614"/>
            </a:xfrm>
            <a:custGeom>
              <a:avLst/>
              <a:gdLst/>
              <a:ahLst/>
              <a:cxnLst/>
              <a:rect r="r" b="b" t="t" l="l"/>
              <a:pathLst>
                <a:path h="984614" w="962153">
                  <a:moveTo>
                    <a:pt x="0" y="0"/>
                  </a:moveTo>
                  <a:lnTo>
                    <a:pt x="962153" y="0"/>
                  </a:lnTo>
                  <a:lnTo>
                    <a:pt x="962153" y="984615"/>
                  </a:lnTo>
                  <a:lnTo>
                    <a:pt x="0" y="984615"/>
                  </a:lnTo>
                  <a:lnTo>
                    <a:pt x="0" y="0"/>
                  </a:lnTo>
                  <a:close/>
                </a:path>
              </a:pathLst>
            </a:custGeom>
            <a:blipFill>
              <a:blip r:embed="rId3"/>
              <a:stretch>
                <a:fillRect l="0" t="-102896" r="-108153"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10867" y="457494"/>
            <a:ext cx="9777133" cy="1495425"/>
            <a:chOff x="0" y="0"/>
            <a:chExt cx="2575047" cy="393857"/>
          </a:xfrm>
        </p:grpSpPr>
        <p:sp>
          <p:nvSpPr>
            <p:cNvPr name="Freeform 3" id="3"/>
            <p:cNvSpPr/>
            <p:nvPr/>
          </p:nvSpPr>
          <p:spPr>
            <a:xfrm flipH="false" flipV="false" rot="0">
              <a:off x="0" y="0"/>
              <a:ext cx="2575047" cy="393857"/>
            </a:xfrm>
            <a:custGeom>
              <a:avLst/>
              <a:gdLst/>
              <a:ahLst/>
              <a:cxnLst/>
              <a:rect r="r" b="b" t="t" l="l"/>
              <a:pathLst>
                <a:path h="393857" w="2575047">
                  <a:moveTo>
                    <a:pt x="0" y="0"/>
                  </a:moveTo>
                  <a:lnTo>
                    <a:pt x="2575047" y="0"/>
                  </a:lnTo>
                  <a:lnTo>
                    <a:pt x="2575047" y="393857"/>
                  </a:lnTo>
                  <a:lnTo>
                    <a:pt x="0" y="393857"/>
                  </a:lnTo>
                  <a:close/>
                </a:path>
              </a:pathLst>
            </a:custGeom>
            <a:solidFill>
              <a:srgbClr val="FF914D"/>
            </a:solidFill>
          </p:spPr>
        </p:sp>
        <p:sp>
          <p:nvSpPr>
            <p:cNvPr name="TextBox 4" id="4"/>
            <p:cNvSpPr txBox="true"/>
            <p:nvPr/>
          </p:nvSpPr>
          <p:spPr>
            <a:xfrm>
              <a:off x="0" y="-47625"/>
              <a:ext cx="2575047"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516967" y="7065996"/>
            <a:ext cx="4384608" cy="43846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4762750" y="814445"/>
            <a:ext cx="4063562" cy="780334"/>
            <a:chOff x="0" y="0"/>
            <a:chExt cx="5418082" cy="1040445"/>
          </a:xfrm>
        </p:grpSpPr>
        <p:sp>
          <p:nvSpPr>
            <p:cNvPr name="TextBox 9" id="9"/>
            <p:cNvSpPr txBox="true"/>
            <p:nvPr/>
          </p:nvSpPr>
          <p:spPr>
            <a:xfrm rot="0">
              <a:off x="1162888" y="263936"/>
              <a:ext cx="4255195" cy="547158"/>
            </a:xfrm>
            <a:prstGeom prst="rect">
              <a:avLst/>
            </a:prstGeom>
          </p:spPr>
          <p:txBody>
            <a:bodyPr anchor="t" rtlCol="false" tIns="0" lIns="0" bIns="0" rIns="0">
              <a:spAutoFit/>
            </a:bodyPr>
            <a:lstStyle/>
            <a:p>
              <a:pPr algn="l">
                <a:lnSpc>
                  <a:spcPts val="3499"/>
                </a:lnSpc>
              </a:pPr>
              <a:r>
                <a:rPr lang="en-US" sz="2499" b="true">
                  <a:solidFill>
                    <a:srgbClr val="000000"/>
                  </a:solidFill>
                  <a:latin typeface="Open Sans Semi-Bold"/>
                  <a:ea typeface="Open Sans Semi-Bold"/>
                  <a:cs typeface="Open Sans Semi-Bold"/>
                  <a:sym typeface="Open Sans Semi-Bold"/>
                </a:rPr>
                <a:t>Cheepaa</a:t>
              </a:r>
            </a:p>
          </p:txBody>
        </p:sp>
        <p:grpSp>
          <p:nvGrpSpPr>
            <p:cNvPr name="Group 10" id="10"/>
            <p:cNvGrpSpPr/>
            <p:nvPr/>
          </p:nvGrpSpPr>
          <p:grpSpPr>
            <a:xfrm rot="0">
              <a:off x="0" y="0"/>
              <a:ext cx="1040445" cy="104044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1260"/>
                  </a:lnSpc>
                </a:pPr>
              </a:p>
            </p:txBody>
          </p:sp>
        </p:grpSp>
        <p:sp>
          <p:nvSpPr>
            <p:cNvPr name="Freeform 13" id="13"/>
            <p:cNvSpPr/>
            <p:nvPr/>
          </p:nvSpPr>
          <p:spPr>
            <a:xfrm flipH="false" flipV="false" rot="0">
              <a:off x="126311" y="27915"/>
              <a:ext cx="962153" cy="984614"/>
            </a:xfrm>
            <a:custGeom>
              <a:avLst/>
              <a:gdLst/>
              <a:ahLst/>
              <a:cxnLst/>
              <a:rect r="r" b="b" t="t" l="l"/>
              <a:pathLst>
                <a:path h="984614" w="962153">
                  <a:moveTo>
                    <a:pt x="0" y="0"/>
                  </a:moveTo>
                  <a:lnTo>
                    <a:pt x="962153" y="0"/>
                  </a:lnTo>
                  <a:lnTo>
                    <a:pt x="962153" y="984615"/>
                  </a:lnTo>
                  <a:lnTo>
                    <a:pt x="0" y="984615"/>
                  </a:lnTo>
                  <a:lnTo>
                    <a:pt x="0" y="0"/>
                  </a:lnTo>
                  <a:close/>
                </a:path>
              </a:pathLst>
            </a:custGeom>
            <a:blipFill>
              <a:blip r:embed="rId2"/>
              <a:stretch>
                <a:fillRect l="0" t="-102896" r="-108153" b="0"/>
              </a:stretch>
            </a:blipFill>
          </p:spPr>
        </p:sp>
      </p:grpSp>
      <p:sp>
        <p:nvSpPr>
          <p:cNvPr name="Freeform 14" id="14"/>
          <p:cNvSpPr/>
          <p:nvPr/>
        </p:nvSpPr>
        <p:spPr>
          <a:xfrm flipH="false" flipV="false" rot="0">
            <a:off x="0" y="5373353"/>
            <a:ext cx="7315200" cy="1143831"/>
          </a:xfrm>
          <a:custGeom>
            <a:avLst/>
            <a:gdLst/>
            <a:ahLst/>
            <a:cxnLst/>
            <a:rect r="r" b="b" t="t" l="l"/>
            <a:pathLst>
              <a:path h="1143831" w="7315200">
                <a:moveTo>
                  <a:pt x="0" y="0"/>
                </a:moveTo>
                <a:lnTo>
                  <a:pt x="7315200" y="0"/>
                </a:lnTo>
                <a:lnTo>
                  <a:pt x="7315200" y="1143831"/>
                </a:lnTo>
                <a:lnTo>
                  <a:pt x="0" y="11438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4463913" y="5373353"/>
            <a:ext cx="7315200" cy="1143831"/>
          </a:xfrm>
          <a:custGeom>
            <a:avLst/>
            <a:gdLst/>
            <a:ahLst/>
            <a:cxnLst/>
            <a:rect r="r" b="b" t="t" l="l"/>
            <a:pathLst>
              <a:path h="1143831" w="7315200">
                <a:moveTo>
                  <a:pt x="0" y="0"/>
                </a:moveTo>
                <a:lnTo>
                  <a:pt x="7315200" y="0"/>
                </a:lnTo>
                <a:lnTo>
                  <a:pt x="7315200" y="1143831"/>
                </a:lnTo>
                <a:lnTo>
                  <a:pt x="0" y="11438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926707" y="5373353"/>
            <a:ext cx="7315200" cy="1143831"/>
          </a:xfrm>
          <a:custGeom>
            <a:avLst/>
            <a:gdLst/>
            <a:ahLst/>
            <a:cxnLst/>
            <a:rect r="r" b="b" t="t" l="l"/>
            <a:pathLst>
              <a:path h="1143831" w="7315200">
                <a:moveTo>
                  <a:pt x="0" y="0"/>
                </a:moveTo>
                <a:lnTo>
                  <a:pt x="7315200" y="0"/>
                </a:lnTo>
                <a:lnTo>
                  <a:pt x="7315200" y="1143831"/>
                </a:lnTo>
                <a:lnTo>
                  <a:pt x="0" y="11438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3399434" y="5373353"/>
            <a:ext cx="7315200" cy="1143831"/>
          </a:xfrm>
          <a:custGeom>
            <a:avLst/>
            <a:gdLst/>
            <a:ahLst/>
            <a:cxnLst/>
            <a:rect r="r" b="b" t="t" l="l"/>
            <a:pathLst>
              <a:path h="1143831" w="7315200">
                <a:moveTo>
                  <a:pt x="0" y="0"/>
                </a:moveTo>
                <a:lnTo>
                  <a:pt x="7315200" y="0"/>
                </a:lnTo>
                <a:lnTo>
                  <a:pt x="7315200" y="1143831"/>
                </a:lnTo>
                <a:lnTo>
                  <a:pt x="0" y="11438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268105" y="6564809"/>
            <a:ext cx="4666268" cy="1365770"/>
          </a:xfrm>
          <a:custGeom>
            <a:avLst/>
            <a:gdLst/>
            <a:ahLst/>
            <a:cxnLst/>
            <a:rect r="r" b="b" t="t" l="l"/>
            <a:pathLst>
              <a:path h="1365770" w="4666268">
                <a:moveTo>
                  <a:pt x="0" y="0"/>
                </a:moveTo>
                <a:lnTo>
                  <a:pt x="4666268" y="0"/>
                </a:lnTo>
                <a:lnTo>
                  <a:pt x="4666268" y="1365770"/>
                </a:lnTo>
                <a:lnTo>
                  <a:pt x="0" y="1365770"/>
                </a:lnTo>
                <a:lnTo>
                  <a:pt x="0" y="0"/>
                </a:lnTo>
                <a:close/>
              </a:path>
            </a:pathLst>
          </a:custGeom>
          <a:blipFill>
            <a:blip r:embed="rId5">
              <a:extLst>
                <a:ext uri="{96DAC541-7B7A-43D3-8B79-37D633B846F1}">
                  <asvg:svgBlip xmlns:asvg="http://schemas.microsoft.com/office/drawing/2016/SVG/main" r:embed="rId6"/>
                </a:ext>
              </a:extLst>
            </a:blip>
            <a:stretch>
              <a:fillRect l="0" t="0" r="0" b="-201280"/>
            </a:stretch>
          </a:blipFill>
        </p:spPr>
      </p:sp>
      <p:sp>
        <p:nvSpPr>
          <p:cNvPr name="Freeform 19" id="19"/>
          <p:cNvSpPr/>
          <p:nvPr/>
        </p:nvSpPr>
        <p:spPr>
          <a:xfrm flipH="false" flipV="false" rot="0">
            <a:off x="16483172" y="6099111"/>
            <a:ext cx="1804828" cy="1831468"/>
          </a:xfrm>
          <a:custGeom>
            <a:avLst/>
            <a:gdLst/>
            <a:ahLst/>
            <a:cxnLst/>
            <a:rect r="r" b="b" t="t" l="l"/>
            <a:pathLst>
              <a:path h="1831468" w="1804828">
                <a:moveTo>
                  <a:pt x="0" y="0"/>
                </a:moveTo>
                <a:lnTo>
                  <a:pt x="1804828" y="0"/>
                </a:lnTo>
                <a:lnTo>
                  <a:pt x="1804828" y="1831468"/>
                </a:lnTo>
                <a:lnTo>
                  <a:pt x="0" y="18314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403072" y="3624839"/>
            <a:ext cx="1784752" cy="1518661"/>
          </a:xfrm>
          <a:custGeom>
            <a:avLst/>
            <a:gdLst/>
            <a:ahLst/>
            <a:cxnLst/>
            <a:rect r="r" b="b" t="t" l="l"/>
            <a:pathLst>
              <a:path h="1518661" w="1784752">
                <a:moveTo>
                  <a:pt x="0" y="0"/>
                </a:moveTo>
                <a:lnTo>
                  <a:pt x="1784751" y="0"/>
                </a:lnTo>
                <a:lnTo>
                  <a:pt x="1784751" y="1518661"/>
                </a:lnTo>
                <a:lnTo>
                  <a:pt x="0" y="15186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1322757" y="1329031"/>
            <a:ext cx="6232815" cy="1355407"/>
          </a:xfrm>
          <a:prstGeom prst="rect">
            <a:avLst/>
          </a:prstGeom>
        </p:spPr>
        <p:txBody>
          <a:bodyPr anchor="t" rtlCol="false" tIns="0" lIns="0" bIns="0" rIns="0">
            <a:spAutoFit/>
          </a:bodyPr>
          <a:lstStyle/>
          <a:p>
            <a:pPr algn="l">
              <a:lnSpc>
                <a:spcPts val="10262"/>
              </a:lnSpc>
            </a:pPr>
            <a:r>
              <a:rPr lang="en-US" sz="9774" b="true">
                <a:solidFill>
                  <a:srgbClr val="000000"/>
                </a:solidFill>
                <a:latin typeface="Inter Bold"/>
                <a:ea typeface="Inter Bold"/>
                <a:cs typeface="Inter Bold"/>
                <a:sym typeface="Inter Bold"/>
              </a:rPr>
              <a:t>TIMELINE</a:t>
            </a:r>
          </a:p>
        </p:txBody>
      </p:sp>
      <p:sp>
        <p:nvSpPr>
          <p:cNvPr name="TextBox 22" id="22"/>
          <p:cNvSpPr txBox="true"/>
          <p:nvPr/>
        </p:nvSpPr>
        <p:spPr>
          <a:xfrm rot="0">
            <a:off x="2005486" y="6680209"/>
            <a:ext cx="2458427" cy="919480"/>
          </a:xfrm>
          <a:prstGeom prst="rect">
            <a:avLst/>
          </a:prstGeom>
        </p:spPr>
        <p:txBody>
          <a:bodyPr anchor="t" rtlCol="false" tIns="0" lIns="0" bIns="0" rIns="0">
            <a:spAutoFit/>
          </a:bodyPr>
          <a:lstStyle/>
          <a:p>
            <a:pPr algn="l">
              <a:lnSpc>
                <a:spcPts val="2479"/>
              </a:lnSpc>
              <a:spcBef>
                <a:spcPct val="0"/>
              </a:spcBef>
            </a:pPr>
            <a:r>
              <a:rPr lang="en-US" b="true" sz="1599">
                <a:solidFill>
                  <a:srgbClr val="000000"/>
                </a:solidFill>
                <a:latin typeface="Open Sans Medium"/>
                <a:ea typeface="Open Sans Medium"/>
                <a:cs typeface="Open Sans Medium"/>
                <a:sym typeface="Open Sans Medium"/>
              </a:rPr>
              <a:t>Research and Background on Air Quality Detection</a:t>
            </a:r>
          </a:p>
        </p:txBody>
      </p:sp>
      <p:sp>
        <p:nvSpPr>
          <p:cNvPr name="Freeform 23" id="23"/>
          <p:cNvSpPr/>
          <p:nvPr/>
        </p:nvSpPr>
        <p:spPr>
          <a:xfrm flipH="false" flipV="false" rot="0">
            <a:off x="4738982" y="4090376"/>
            <a:ext cx="4666268" cy="1365770"/>
          </a:xfrm>
          <a:custGeom>
            <a:avLst/>
            <a:gdLst/>
            <a:ahLst/>
            <a:cxnLst/>
            <a:rect r="r" b="b" t="t" l="l"/>
            <a:pathLst>
              <a:path h="1365770" w="4666268">
                <a:moveTo>
                  <a:pt x="0" y="0"/>
                </a:moveTo>
                <a:lnTo>
                  <a:pt x="4666268" y="0"/>
                </a:lnTo>
                <a:lnTo>
                  <a:pt x="4666268" y="1365771"/>
                </a:lnTo>
                <a:lnTo>
                  <a:pt x="0" y="1365771"/>
                </a:lnTo>
                <a:lnTo>
                  <a:pt x="0" y="0"/>
                </a:lnTo>
                <a:close/>
              </a:path>
            </a:pathLst>
          </a:custGeom>
          <a:blipFill>
            <a:blip r:embed="rId5">
              <a:extLst>
                <a:ext uri="{96DAC541-7B7A-43D3-8B79-37D633B846F1}">
                  <asvg:svgBlip xmlns:asvg="http://schemas.microsoft.com/office/drawing/2016/SVG/main" r:embed="rId6"/>
                </a:ext>
              </a:extLst>
            </a:blip>
            <a:stretch>
              <a:fillRect l="0" t="0" r="0" b="-201280"/>
            </a:stretch>
          </a:blipFill>
        </p:spPr>
      </p:sp>
      <p:sp>
        <p:nvSpPr>
          <p:cNvPr name="TextBox 24" id="24"/>
          <p:cNvSpPr txBox="true"/>
          <p:nvPr/>
        </p:nvSpPr>
        <p:spPr>
          <a:xfrm rot="0">
            <a:off x="6351787" y="4224020"/>
            <a:ext cx="2641892" cy="919480"/>
          </a:xfrm>
          <a:prstGeom prst="rect">
            <a:avLst/>
          </a:prstGeom>
        </p:spPr>
        <p:txBody>
          <a:bodyPr anchor="t" rtlCol="false" tIns="0" lIns="0" bIns="0" rIns="0">
            <a:spAutoFit/>
          </a:bodyPr>
          <a:lstStyle/>
          <a:p>
            <a:pPr algn="l">
              <a:lnSpc>
                <a:spcPts val="2479"/>
              </a:lnSpc>
              <a:spcBef>
                <a:spcPct val="0"/>
              </a:spcBef>
            </a:pPr>
            <a:r>
              <a:rPr lang="en-US" b="true" sz="1599">
                <a:solidFill>
                  <a:srgbClr val="000000"/>
                </a:solidFill>
                <a:latin typeface="Open Sans Medium"/>
                <a:ea typeface="Open Sans Medium"/>
                <a:cs typeface="Open Sans Medium"/>
                <a:sym typeface="Open Sans Medium"/>
              </a:rPr>
              <a:t>Brainstorming and Finalization with Concept of Cheepa</a:t>
            </a:r>
          </a:p>
        </p:txBody>
      </p:sp>
      <p:sp>
        <p:nvSpPr>
          <p:cNvPr name="Freeform 25" id="25"/>
          <p:cNvSpPr/>
          <p:nvPr/>
        </p:nvSpPr>
        <p:spPr>
          <a:xfrm flipH="false" flipV="false" rot="0">
            <a:off x="9144000" y="6564809"/>
            <a:ext cx="4666268" cy="1365770"/>
          </a:xfrm>
          <a:custGeom>
            <a:avLst/>
            <a:gdLst/>
            <a:ahLst/>
            <a:cxnLst/>
            <a:rect r="r" b="b" t="t" l="l"/>
            <a:pathLst>
              <a:path h="1365770" w="4666268">
                <a:moveTo>
                  <a:pt x="0" y="0"/>
                </a:moveTo>
                <a:lnTo>
                  <a:pt x="4666268" y="0"/>
                </a:lnTo>
                <a:lnTo>
                  <a:pt x="4666268" y="1365770"/>
                </a:lnTo>
                <a:lnTo>
                  <a:pt x="0" y="1365770"/>
                </a:lnTo>
                <a:lnTo>
                  <a:pt x="0" y="0"/>
                </a:lnTo>
                <a:close/>
              </a:path>
            </a:pathLst>
          </a:custGeom>
          <a:blipFill>
            <a:blip r:embed="rId5">
              <a:extLst>
                <a:ext uri="{96DAC541-7B7A-43D3-8B79-37D633B846F1}">
                  <asvg:svgBlip xmlns:asvg="http://schemas.microsoft.com/office/drawing/2016/SVG/main" r:embed="rId6"/>
                </a:ext>
              </a:extLst>
            </a:blip>
            <a:stretch>
              <a:fillRect l="0" t="0" r="0" b="-201280"/>
            </a:stretch>
          </a:blipFill>
        </p:spPr>
      </p:sp>
      <p:sp>
        <p:nvSpPr>
          <p:cNvPr name="Freeform 26" id="26"/>
          <p:cNvSpPr/>
          <p:nvPr/>
        </p:nvSpPr>
        <p:spPr>
          <a:xfrm flipH="false" flipV="false" rot="0">
            <a:off x="13621732" y="4007582"/>
            <a:ext cx="4666268" cy="1365770"/>
          </a:xfrm>
          <a:custGeom>
            <a:avLst/>
            <a:gdLst/>
            <a:ahLst/>
            <a:cxnLst/>
            <a:rect r="r" b="b" t="t" l="l"/>
            <a:pathLst>
              <a:path h="1365770" w="4666268">
                <a:moveTo>
                  <a:pt x="0" y="0"/>
                </a:moveTo>
                <a:lnTo>
                  <a:pt x="4666268" y="0"/>
                </a:lnTo>
                <a:lnTo>
                  <a:pt x="4666268" y="1365771"/>
                </a:lnTo>
                <a:lnTo>
                  <a:pt x="0" y="1365771"/>
                </a:lnTo>
                <a:lnTo>
                  <a:pt x="0" y="0"/>
                </a:lnTo>
                <a:close/>
              </a:path>
            </a:pathLst>
          </a:custGeom>
          <a:blipFill>
            <a:blip r:embed="rId5">
              <a:extLst>
                <a:ext uri="{96DAC541-7B7A-43D3-8B79-37D633B846F1}">
                  <asvg:svgBlip xmlns:asvg="http://schemas.microsoft.com/office/drawing/2016/SVG/main" r:embed="rId6"/>
                </a:ext>
              </a:extLst>
            </a:blip>
            <a:stretch>
              <a:fillRect l="0" t="0" r="0" b="-201280"/>
            </a:stretch>
          </a:blipFill>
        </p:spPr>
      </p:sp>
      <p:sp>
        <p:nvSpPr>
          <p:cNvPr name="TextBox 27" id="27"/>
          <p:cNvSpPr txBox="true"/>
          <p:nvPr/>
        </p:nvSpPr>
        <p:spPr>
          <a:xfrm rot="0">
            <a:off x="10874496" y="6728629"/>
            <a:ext cx="2072339" cy="1201950"/>
          </a:xfrm>
          <a:prstGeom prst="rect">
            <a:avLst/>
          </a:prstGeom>
        </p:spPr>
        <p:txBody>
          <a:bodyPr anchor="t" rtlCol="false" tIns="0" lIns="0" bIns="0" rIns="0">
            <a:spAutoFit/>
          </a:bodyPr>
          <a:lstStyle/>
          <a:p>
            <a:pPr algn="ctr">
              <a:lnSpc>
                <a:spcPts val="3255"/>
              </a:lnSpc>
            </a:pPr>
            <a:r>
              <a:rPr lang="en-US" sz="2100">
                <a:solidFill>
                  <a:srgbClr val="000000"/>
                </a:solidFill>
                <a:latin typeface="Open Sans"/>
                <a:ea typeface="Open Sans"/>
                <a:cs typeface="Open Sans"/>
                <a:sym typeface="Open Sans"/>
              </a:rPr>
              <a:t>Tech Selection and Coding</a:t>
            </a:r>
          </a:p>
          <a:p>
            <a:pPr algn="ctr">
              <a:lnSpc>
                <a:spcPts val="3255"/>
              </a:lnSpc>
              <a:spcBef>
                <a:spcPct val="0"/>
              </a:spcBef>
            </a:pPr>
          </a:p>
        </p:txBody>
      </p:sp>
      <p:sp>
        <p:nvSpPr>
          <p:cNvPr name="TextBox 28" id="28"/>
          <p:cNvSpPr txBox="true"/>
          <p:nvPr/>
        </p:nvSpPr>
        <p:spPr>
          <a:xfrm rot="0">
            <a:off x="15318298" y="4204970"/>
            <a:ext cx="2329747" cy="792410"/>
          </a:xfrm>
          <a:prstGeom prst="rect">
            <a:avLst/>
          </a:prstGeom>
        </p:spPr>
        <p:txBody>
          <a:bodyPr anchor="t" rtlCol="false" tIns="0" lIns="0" bIns="0" rIns="0">
            <a:spAutoFit/>
          </a:bodyPr>
          <a:lstStyle/>
          <a:p>
            <a:pPr algn="ctr">
              <a:lnSpc>
                <a:spcPts val="3255"/>
              </a:lnSpc>
              <a:spcBef>
                <a:spcPct val="0"/>
              </a:spcBef>
            </a:pPr>
            <a:r>
              <a:rPr lang="en-US" sz="2100">
                <a:solidFill>
                  <a:srgbClr val="000000"/>
                </a:solidFill>
                <a:latin typeface="Open Sans"/>
                <a:ea typeface="Open Sans"/>
                <a:cs typeface="Open Sans"/>
                <a:sym typeface="Open Sans"/>
              </a:rPr>
              <a:t>Assembling and Testing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690980"/>
            <a:ext cx="8115300" cy="6801722"/>
            <a:chOff x="0" y="0"/>
            <a:chExt cx="1214028" cy="1017520"/>
          </a:xfrm>
        </p:grpSpPr>
        <p:sp>
          <p:nvSpPr>
            <p:cNvPr name="Freeform 3" id="3"/>
            <p:cNvSpPr/>
            <p:nvPr/>
          </p:nvSpPr>
          <p:spPr>
            <a:xfrm flipH="false" flipV="false" rot="0">
              <a:off x="0" y="0"/>
              <a:ext cx="1214028" cy="1017520"/>
            </a:xfrm>
            <a:custGeom>
              <a:avLst/>
              <a:gdLst/>
              <a:ahLst/>
              <a:cxnLst/>
              <a:rect r="r" b="b" t="t" l="l"/>
              <a:pathLst>
                <a:path h="1017520" w="1214028">
                  <a:moveTo>
                    <a:pt x="84905" y="0"/>
                  </a:moveTo>
                  <a:lnTo>
                    <a:pt x="1129123" y="0"/>
                  </a:lnTo>
                  <a:cubicBezTo>
                    <a:pt x="1151641" y="0"/>
                    <a:pt x="1173237" y="8945"/>
                    <a:pt x="1189160" y="24868"/>
                  </a:cubicBezTo>
                  <a:cubicBezTo>
                    <a:pt x="1205083" y="40791"/>
                    <a:pt x="1214028" y="62387"/>
                    <a:pt x="1214028" y="84905"/>
                  </a:cubicBezTo>
                  <a:lnTo>
                    <a:pt x="1214028" y="932615"/>
                  </a:lnTo>
                  <a:cubicBezTo>
                    <a:pt x="1214028" y="979507"/>
                    <a:pt x="1176015" y="1017520"/>
                    <a:pt x="1129123" y="1017520"/>
                  </a:cubicBezTo>
                  <a:lnTo>
                    <a:pt x="84905" y="1017520"/>
                  </a:lnTo>
                  <a:cubicBezTo>
                    <a:pt x="62387" y="1017520"/>
                    <a:pt x="40791" y="1008575"/>
                    <a:pt x="24868" y="992652"/>
                  </a:cubicBezTo>
                  <a:cubicBezTo>
                    <a:pt x="8945" y="976729"/>
                    <a:pt x="0" y="955133"/>
                    <a:pt x="0" y="932615"/>
                  </a:cubicBezTo>
                  <a:lnTo>
                    <a:pt x="0" y="84905"/>
                  </a:lnTo>
                  <a:cubicBezTo>
                    <a:pt x="0" y="38013"/>
                    <a:pt x="38013" y="0"/>
                    <a:pt x="84905" y="0"/>
                  </a:cubicBezTo>
                  <a:close/>
                </a:path>
              </a:pathLst>
            </a:custGeom>
            <a:solidFill>
              <a:srgbClr val="FF914D"/>
            </a:solidFill>
          </p:spPr>
        </p:sp>
        <p:sp>
          <p:nvSpPr>
            <p:cNvPr name="TextBox 4" id="4"/>
            <p:cNvSpPr txBox="true"/>
            <p:nvPr/>
          </p:nvSpPr>
          <p:spPr>
            <a:xfrm>
              <a:off x="0" y="-38100"/>
              <a:ext cx="1214028" cy="1055620"/>
            </a:xfrm>
            <a:prstGeom prst="rect">
              <a:avLst/>
            </a:prstGeom>
          </p:spPr>
          <p:txBody>
            <a:bodyPr anchor="ctr" rtlCol="false" tIns="50800" lIns="50800" bIns="50800" rIns="50800"/>
            <a:lstStyle/>
            <a:p>
              <a:pPr algn="ctr">
                <a:lnSpc>
                  <a:spcPts val="2901"/>
                </a:lnSpc>
              </a:pPr>
            </a:p>
          </p:txBody>
        </p:sp>
      </p:grpSp>
      <p:grpSp>
        <p:nvGrpSpPr>
          <p:cNvPr name="Group 5" id="5"/>
          <p:cNvGrpSpPr/>
          <p:nvPr/>
        </p:nvGrpSpPr>
        <p:grpSpPr>
          <a:xfrm rot="0">
            <a:off x="0" y="457494"/>
            <a:ext cx="18288000" cy="1495425"/>
            <a:chOff x="0" y="0"/>
            <a:chExt cx="4816593" cy="393857"/>
          </a:xfrm>
        </p:grpSpPr>
        <p:sp>
          <p:nvSpPr>
            <p:cNvPr name="Freeform 6" id="6"/>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FF914D"/>
            </a:solidFill>
          </p:spPr>
        </p:sp>
        <p:sp>
          <p:nvSpPr>
            <p:cNvPr name="TextBox 7" id="7"/>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4115913" y="96336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839945" y="755626"/>
            <a:ext cx="8147912" cy="994410"/>
          </a:xfrm>
          <a:prstGeom prst="rect">
            <a:avLst/>
          </a:prstGeom>
        </p:spPr>
        <p:txBody>
          <a:bodyPr anchor="t" rtlCol="false" tIns="0" lIns="0" bIns="0" rIns="0">
            <a:spAutoFit/>
          </a:bodyPr>
          <a:lstStyle/>
          <a:p>
            <a:pPr algn="l">
              <a:lnSpc>
                <a:spcPts val="7560"/>
              </a:lnSpc>
            </a:pPr>
            <a:r>
              <a:rPr lang="en-US" sz="7200" b="true">
                <a:solidFill>
                  <a:srgbClr val="FFFFFF"/>
                </a:solidFill>
                <a:latin typeface="Inter Bold"/>
                <a:ea typeface="Inter Bold"/>
                <a:cs typeface="Inter Bold"/>
                <a:sym typeface="Inter Bold"/>
              </a:rPr>
              <a:t>TEAM</a:t>
            </a:r>
          </a:p>
        </p:txBody>
      </p:sp>
      <p:sp>
        <p:nvSpPr>
          <p:cNvPr name="TextBox 10" id="10"/>
          <p:cNvSpPr txBox="true"/>
          <p:nvPr/>
        </p:nvSpPr>
        <p:spPr>
          <a:xfrm rot="0">
            <a:off x="1028700" y="3729432"/>
            <a:ext cx="8068837" cy="3556372"/>
          </a:xfrm>
          <a:prstGeom prst="rect">
            <a:avLst/>
          </a:prstGeom>
        </p:spPr>
        <p:txBody>
          <a:bodyPr anchor="t" rtlCol="false" tIns="0" lIns="0" bIns="0" rIns="0">
            <a:spAutoFit/>
          </a:bodyPr>
          <a:lstStyle/>
          <a:p>
            <a:pPr algn="l" marL="868502" indent="-434251" lvl="1">
              <a:lnSpc>
                <a:spcPts val="5631"/>
              </a:lnSpc>
              <a:buFont typeface="Arial"/>
              <a:buChar char="•"/>
            </a:pPr>
            <a:r>
              <a:rPr lang="en-US" b="true" sz="4022">
                <a:solidFill>
                  <a:srgbClr val="000000"/>
                </a:solidFill>
                <a:latin typeface="Poppins Bold"/>
                <a:ea typeface="Poppins Bold"/>
                <a:cs typeface="Poppins Bold"/>
                <a:sym typeface="Poppins Bold"/>
              </a:rPr>
              <a:t>Asutosh Kumar Chouhan </a:t>
            </a:r>
          </a:p>
          <a:p>
            <a:pPr algn="l" marL="868502" indent="-434251" lvl="1">
              <a:lnSpc>
                <a:spcPts val="5631"/>
              </a:lnSpc>
              <a:buFont typeface="Arial"/>
              <a:buChar char="•"/>
            </a:pPr>
            <a:r>
              <a:rPr lang="en-US" b="true" sz="4022">
                <a:solidFill>
                  <a:srgbClr val="000000"/>
                </a:solidFill>
                <a:latin typeface="Poppins Bold"/>
                <a:ea typeface="Poppins Bold"/>
                <a:cs typeface="Poppins Bold"/>
                <a:sym typeface="Poppins Bold"/>
              </a:rPr>
              <a:t>Namit singh</a:t>
            </a:r>
          </a:p>
          <a:p>
            <a:pPr algn="l" marL="868502" indent="-434251" lvl="1">
              <a:lnSpc>
                <a:spcPts val="5631"/>
              </a:lnSpc>
              <a:buFont typeface="Arial"/>
              <a:buChar char="•"/>
            </a:pPr>
            <a:r>
              <a:rPr lang="en-US" b="true" sz="4022">
                <a:solidFill>
                  <a:srgbClr val="000000"/>
                </a:solidFill>
                <a:latin typeface="Poppins Bold"/>
                <a:ea typeface="Poppins Bold"/>
                <a:cs typeface="Poppins Bold"/>
                <a:sym typeface="Poppins Bold"/>
              </a:rPr>
              <a:t>Ayushman Das</a:t>
            </a:r>
          </a:p>
          <a:p>
            <a:pPr algn="l" marL="868502" indent="-434251" lvl="1">
              <a:lnSpc>
                <a:spcPts val="5631"/>
              </a:lnSpc>
              <a:buFont typeface="Arial"/>
              <a:buChar char="•"/>
            </a:pPr>
            <a:r>
              <a:rPr lang="en-US" b="true" sz="4022">
                <a:solidFill>
                  <a:srgbClr val="000000"/>
                </a:solidFill>
                <a:latin typeface="Poppins Bold"/>
                <a:ea typeface="Poppins Bold"/>
                <a:cs typeface="Poppins Bold"/>
                <a:sym typeface="Poppins Bold"/>
              </a:rPr>
              <a:t>Agamjot Kaur Choudhary</a:t>
            </a:r>
          </a:p>
          <a:p>
            <a:pPr algn="l" marL="868502" indent="-434251" lvl="1">
              <a:lnSpc>
                <a:spcPts val="5631"/>
              </a:lnSpc>
              <a:buFont typeface="Arial"/>
              <a:buChar char="•"/>
            </a:pPr>
            <a:r>
              <a:rPr lang="en-US" b="true" sz="4022">
                <a:solidFill>
                  <a:srgbClr val="000000"/>
                </a:solidFill>
                <a:latin typeface="Poppins Bold"/>
                <a:ea typeface="Poppins Bold"/>
                <a:cs typeface="Poppins Bold"/>
                <a:sym typeface="Poppins Bold"/>
              </a:rPr>
              <a:t>Jatin Santosh Naik</a:t>
            </a:r>
          </a:p>
        </p:txBody>
      </p:sp>
      <p:grpSp>
        <p:nvGrpSpPr>
          <p:cNvPr name="Group 11" id="11"/>
          <p:cNvGrpSpPr/>
          <p:nvPr/>
        </p:nvGrpSpPr>
        <p:grpSpPr>
          <a:xfrm rot="0">
            <a:off x="10576792" y="-389281"/>
            <a:ext cx="7711208" cy="12529988"/>
            <a:chOff x="0" y="0"/>
            <a:chExt cx="1258329" cy="2044666"/>
          </a:xfrm>
        </p:grpSpPr>
        <p:sp>
          <p:nvSpPr>
            <p:cNvPr name="Freeform 12" id="12"/>
            <p:cNvSpPr/>
            <p:nvPr/>
          </p:nvSpPr>
          <p:spPr>
            <a:xfrm flipH="false" flipV="false" rot="0">
              <a:off x="0" y="0"/>
              <a:ext cx="1258329" cy="2044666"/>
            </a:xfrm>
            <a:custGeom>
              <a:avLst/>
              <a:gdLst/>
              <a:ahLst/>
              <a:cxnLst/>
              <a:rect r="r" b="b" t="t" l="l"/>
              <a:pathLst>
                <a:path h="2044666" w="1258329">
                  <a:moveTo>
                    <a:pt x="23092" y="0"/>
                  </a:moveTo>
                  <a:lnTo>
                    <a:pt x="1235237" y="0"/>
                  </a:lnTo>
                  <a:cubicBezTo>
                    <a:pt x="1247990" y="0"/>
                    <a:pt x="1258329" y="10338"/>
                    <a:pt x="1258329" y="23092"/>
                  </a:cubicBezTo>
                  <a:lnTo>
                    <a:pt x="1258329" y="2021574"/>
                  </a:lnTo>
                  <a:cubicBezTo>
                    <a:pt x="1258329" y="2034327"/>
                    <a:pt x="1247990" y="2044666"/>
                    <a:pt x="1235237" y="2044666"/>
                  </a:cubicBezTo>
                  <a:lnTo>
                    <a:pt x="23092" y="2044666"/>
                  </a:lnTo>
                  <a:cubicBezTo>
                    <a:pt x="10338" y="2044666"/>
                    <a:pt x="0" y="2034327"/>
                    <a:pt x="0" y="2021574"/>
                  </a:cubicBezTo>
                  <a:lnTo>
                    <a:pt x="0" y="23092"/>
                  </a:lnTo>
                  <a:cubicBezTo>
                    <a:pt x="0" y="10338"/>
                    <a:pt x="10338" y="0"/>
                    <a:pt x="23092" y="0"/>
                  </a:cubicBezTo>
                  <a:close/>
                </a:path>
              </a:pathLst>
            </a:custGeom>
            <a:blipFill>
              <a:blip r:embed="rId4"/>
              <a:stretch>
                <a:fillRect l="-31245" t="0" r="-31245" b="0"/>
              </a:stretch>
            </a:blipFill>
          </p:spPr>
        </p:sp>
      </p:grpSp>
      <p:sp>
        <p:nvSpPr>
          <p:cNvPr name="Freeform 13" id="13"/>
          <p:cNvSpPr/>
          <p:nvPr/>
        </p:nvSpPr>
        <p:spPr>
          <a:xfrm flipH="false" flipV="false" rot="0">
            <a:off x="11394862" y="2427607"/>
            <a:ext cx="1886725" cy="3648552"/>
          </a:xfrm>
          <a:custGeom>
            <a:avLst/>
            <a:gdLst/>
            <a:ahLst/>
            <a:cxnLst/>
            <a:rect r="r" b="b" t="t" l="l"/>
            <a:pathLst>
              <a:path h="3648552" w="1886725">
                <a:moveTo>
                  <a:pt x="0" y="0"/>
                </a:moveTo>
                <a:lnTo>
                  <a:pt x="1886725" y="0"/>
                </a:lnTo>
                <a:lnTo>
                  <a:pt x="1886725" y="3648551"/>
                </a:lnTo>
                <a:lnTo>
                  <a:pt x="0" y="3648551"/>
                </a:lnTo>
                <a:lnTo>
                  <a:pt x="0" y="0"/>
                </a:lnTo>
                <a:close/>
              </a:path>
            </a:pathLst>
          </a:custGeom>
          <a:blipFill>
            <a:blip r:embed="rId5"/>
            <a:stretch>
              <a:fillRect l="0" t="0" r="0" b="0"/>
            </a:stretch>
          </a:blipFill>
        </p:spPr>
      </p:sp>
      <p:sp>
        <p:nvSpPr>
          <p:cNvPr name="TextBox 14" id="14"/>
          <p:cNvSpPr txBox="true"/>
          <p:nvPr/>
        </p:nvSpPr>
        <p:spPr>
          <a:xfrm rot="0">
            <a:off x="4913901" y="596408"/>
            <a:ext cx="3191396" cy="1005207"/>
          </a:xfrm>
          <a:prstGeom prst="rect">
            <a:avLst/>
          </a:prstGeom>
        </p:spPr>
        <p:txBody>
          <a:bodyPr anchor="t" rtlCol="false" tIns="0" lIns="0" bIns="0" rIns="0">
            <a:spAutoFit/>
          </a:bodyPr>
          <a:lstStyle/>
          <a:p>
            <a:pPr algn="l">
              <a:lnSpc>
                <a:spcPts val="8119"/>
              </a:lnSpc>
            </a:pPr>
            <a:r>
              <a:rPr lang="en-US" sz="5799" b="true">
                <a:solidFill>
                  <a:srgbClr val="000000"/>
                </a:solidFill>
                <a:latin typeface="Open Sans Semi-Bold"/>
                <a:ea typeface="Open Sans Semi-Bold"/>
                <a:cs typeface="Open Sans Semi-Bold"/>
                <a:sym typeface="Open Sans Semi-Bold"/>
              </a:rPr>
              <a:t>Cheepaa</a:t>
            </a:r>
          </a:p>
        </p:txBody>
      </p:sp>
      <p:grpSp>
        <p:nvGrpSpPr>
          <p:cNvPr name="Group 15" id="15"/>
          <p:cNvGrpSpPr/>
          <p:nvPr/>
        </p:nvGrpSpPr>
        <p:grpSpPr>
          <a:xfrm rot="0">
            <a:off x="3836960" y="842218"/>
            <a:ext cx="780334" cy="7803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57150"/>
              <a:ext cx="660400" cy="679450"/>
            </a:xfrm>
            <a:prstGeom prst="rect">
              <a:avLst/>
            </a:prstGeom>
          </p:spPr>
          <p:txBody>
            <a:bodyPr anchor="ctr" rtlCol="false" tIns="10995" lIns="10995" bIns="10995" rIns="10995"/>
            <a:lstStyle/>
            <a:p>
              <a:pPr algn="ctr">
                <a:lnSpc>
                  <a:spcPts val="1260"/>
                </a:lnSpc>
              </a:pPr>
            </a:p>
          </p:txBody>
        </p:sp>
      </p:grpSp>
      <p:sp>
        <p:nvSpPr>
          <p:cNvPr name="Freeform 18" id="18"/>
          <p:cNvSpPr/>
          <p:nvPr/>
        </p:nvSpPr>
        <p:spPr>
          <a:xfrm flipH="false" flipV="false" rot="0">
            <a:off x="3931693" y="863154"/>
            <a:ext cx="721615" cy="738461"/>
          </a:xfrm>
          <a:custGeom>
            <a:avLst/>
            <a:gdLst/>
            <a:ahLst/>
            <a:cxnLst/>
            <a:rect r="r" b="b" t="t" l="l"/>
            <a:pathLst>
              <a:path h="738461" w="721615">
                <a:moveTo>
                  <a:pt x="0" y="0"/>
                </a:moveTo>
                <a:lnTo>
                  <a:pt x="721615" y="0"/>
                </a:lnTo>
                <a:lnTo>
                  <a:pt x="721615" y="738461"/>
                </a:lnTo>
                <a:lnTo>
                  <a:pt x="0" y="738461"/>
                </a:lnTo>
                <a:lnTo>
                  <a:pt x="0" y="0"/>
                </a:lnTo>
                <a:close/>
              </a:path>
            </a:pathLst>
          </a:custGeom>
          <a:blipFill>
            <a:blip r:embed="rId6"/>
            <a:stretch>
              <a:fillRect l="0" t="-102896" r="-108153"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DAGRIB0miVA</dc:identifier>
  <dcterms:modified xsi:type="dcterms:W3CDTF">2011-08-01T06:04:30Z</dcterms:modified>
  <cp:revision>1</cp:revision>
  <dc:title>White Green Simple and Professional Business Pitch Deck Presentation</dc:title>
</cp:coreProperties>
</file>